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  <p:sldMasterId id="2147483672" r:id="rId3"/>
    <p:sldMasterId id="2147483684" r:id="rId4"/>
    <p:sldMasterId id="2147483696" r:id="rId5"/>
  </p:sldMasterIdLst>
  <p:notesMasterIdLst>
    <p:notesMasterId r:id="rId20"/>
  </p:notesMasterIdLst>
  <p:sldIdLst>
    <p:sldId id="270" r:id="rId6"/>
    <p:sldId id="269" r:id="rId7"/>
    <p:sldId id="267" r:id="rId8"/>
    <p:sldId id="268" r:id="rId9"/>
    <p:sldId id="308" r:id="rId10"/>
    <p:sldId id="284" r:id="rId11"/>
    <p:sldId id="278" r:id="rId12"/>
    <p:sldId id="310" r:id="rId13"/>
    <p:sldId id="266" r:id="rId14"/>
    <p:sldId id="277" r:id="rId15"/>
    <p:sldId id="299" r:id="rId16"/>
    <p:sldId id="301" r:id="rId17"/>
    <p:sldId id="304" r:id="rId18"/>
    <p:sldId id="280" r:id="rId19"/>
  </p:sldIdLst>
  <p:sldSz cx="12192000" cy="6858000"/>
  <p:notesSz cx="6858000" cy="9144000"/>
  <p:embeddedFontLst>
    <p:embeddedFont>
      <p:font typeface="Arial Black" panose="020B0A04020102020204" pitchFamily="34" charset="0"/>
      <p:bold r:id="rId21"/>
    </p:embeddedFont>
    <p:embeddedFont>
      <p:font typeface="나눔스퀘어" panose="020B0600000101010101" pitchFamily="50" charset="-127"/>
      <p:regular r:id="rId22"/>
    </p:embeddedFont>
    <p:embeddedFont>
      <p:font typeface="나눔스퀘어 Bold" panose="020B0600000101010101" pitchFamily="50" charset="-127"/>
      <p:bold r:id="rId23"/>
    </p:embeddedFont>
    <p:embeddedFont>
      <p:font typeface="나눔스퀘어 ExtraBold" panose="020B0600000101010101" pitchFamily="50" charset="-127"/>
      <p:bold r:id="rId24"/>
    </p:embeddedFont>
    <p:embeddedFont>
      <p:font typeface="나눔스퀘어 Light" panose="020B0600000101010101" pitchFamily="50" charset="-127"/>
      <p:regular r:id="rId25"/>
    </p:embeddedFont>
    <p:embeddedFont>
      <p:font typeface="나눔스퀘어_ac" panose="020B0600000101010101" pitchFamily="50" charset="-127"/>
      <p:regular r:id="rId26"/>
    </p:embeddedFont>
    <p:embeddedFont>
      <p:font typeface="나눔스퀘어_ac Bold" panose="020B0600000101010101" pitchFamily="50" charset="-127"/>
      <p:bold r:id="rId27"/>
    </p:embeddedFont>
    <p:embeddedFont>
      <p:font typeface="나눔스퀘어_ac ExtraBold" panose="020B0600000101010101" pitchFamily="50" charset="-127"/>
      <p:bold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8D95"/>
    <a:srgbClr val="425059"/>
    <a:srgbClr val="1F556B"/>
    <a:srgbClr val="F2F2F2"/>
    <a:srgbClr val="EDCE95"/>
    <a:srgbClr val="E2CBB7"/>
    <a:srgbClr val="C9CCCB"/>
    <a:srgbClr val="F6CBB9"/>
    <a:srgbClr val="F9C4C8"/>
    <a:srgbClr val="FCE4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EBBBCC-DAD2-459C-BE2E-F6DE35CF9A28}" styleName="어두운 스타일 2 - 강조 3/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65" autoAdjust="0"/>
    <p:restoredTop sz="93817" autoAdjust="0"/>
  </p:normalViewPr>
  <p:slideViewPr>
    <p:cSldViewPr snapToGrid="0">
      <p:cViewPr varScale="1">
        <p:scale>
          <a:sx n="67" d="100"/>
          <a:sy n="67" d="100"/>
        </p:scale>
        <p:origin x="62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/Relationships>
</file>

<file path=ppt/media/hdphoto1.wdp>
</file>

<file path=ppt/media/image1.jpg>
</file>

<file path=ppt/media/image10.png>
</file>

<file path=ppt/media/image11.jpg>
</file>

<file path=ppt/media/image12.jpg>
</file>

<file path=ppt/media/image13.jpe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2DCB1B-0AF9-4AD5-B5AF-AEB75F70D5F0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8318ED-2DDC-4842-8012-451150DF20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1853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데이터 수집이 이미 끝났기 때문에 모델 개발은 다같이 할 계획이다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8318ED-2DDC-4842-8012-451150DF205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7312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E841F8-AFAB-4454-97C8-089845BFAF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BE3F7A7-A602-4D15-BC60-55C96891BA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0201D2-18B6-4F33-82A1-DB12AB380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5F878-5F98-4E54-9BBA-3D5A3769901E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9392A8-721E-4F3C-825F-C7A444487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3FEB94-90A8-4E3D-BCA8-7217CAC61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1680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5A0884-E69F-469A-9649-C51B949B9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1A21F7B-03B9-4611-9490-F637A9C947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EA03C3-ADB8-4665-ACC5-918DF51A0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5F878-5F98-4E54-9BBA-3D5A3769901E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95DDE4-D30C-49DE-B5B3-3BFE92483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6AD70C-8F06-45BE-94A0-E73FC0778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8461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C97A320-B760-4E74-8825-E6C7CD83BD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630A408-8F9D-4D54-9C8D-DD457F28E7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F10BA1-CF81-46E5-97A0-8613DDB4D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5F878-5F98-4E54-9BBA-3D5A3769901E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B5F5D7-DCBD-4D3C-91AA-B28F23FDD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C9128C-A9A9-4ADA-81F7-CCE65A0E9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3576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2021/4/18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3263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2021/4/18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1553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2021/4/18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9833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2021/4/18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60047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2021/4/18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78909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2021/4/18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42954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2021/4/18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02068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2021/4/18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1959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394B2C-781A-41FF-AB96-794A38654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8EBCBF-D9B6-4388-AF82-0D798FACE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415029-A015-42B5-9343-B1E764B98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5F878-5F98-4E54-9BBA-3D5A3769901E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B2A4A5-D988-408E-A1D7-AF26EE45E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74471C-FA9C-4D19-84C7-D4165693D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00783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2021/4/18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12397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2021/4/18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96032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2021/4/18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33240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B00A10-C65B-4582-B5D4-24A29E5619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C7ADB5D-9246-49FD-8A52-BC7A816945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219607-49A7-44A0-8744-F2605B86A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EB094F-0F19-47DC-B51B-F0324814C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EE6869-EE87-4E9C-81A4-4527F3CCB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0531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52FAA5-F5D0-4093-BBA5-CD80C1861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0AD3B9-9C2F-4B29-A060-3E36B915C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D0002E-2305-4EC5-9C5A-A977D7B2E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B18606-F579-48B5-A59B-0C68B0555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75012D-9860-4895-89D8-1CC627E56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2915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8224E2-918D-4F7E-9870-42932F3F1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32F707-391B-49D6-A1A2-15D5A1595C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CFA0D8-69CA-457A-9280-FDF692275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E51D4F-AA80-4C40-91B3-2A0226953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4CF20F-28B0-42D0-954E-C37AE9775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361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DE38BB-582C-40A5-8641-6FA0E3D14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ACF9C2-1537-4303-A3CE-16E809F892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07108E2-AF71-4346-8E41-1674050372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4CACEB-E99F-48C0-94CB-81909F491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E5645C-0BC9-4D62-B46A-49F233838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086980-6520-4F49-80AD-803A825E4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2314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ACE083-FED7-4138-A583-8A5DA71D1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C5116A-C564-4B1B-8A1D-3C09ABA317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C1FE990-16D9-4DF3-9B27-6E8B85EEAE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B3B254D-4BB4-4EA0-BCEB-4BC3B036CC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3B1520C-6CAF-4CFD-B77A-F0D0AF80B8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5D32254-73D8-43C7-BA3A-97157DDEF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DF21F92-683C-43D1-9354-D24A7F0DD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5FE0F1D-CA62-49E0-9ECA-FB9289CD6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459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AB11BD-3930-44CB-92AA-B7CA96486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0F70823-BFC8-40FC-B6FC-98003DED0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2287337-73E0-468F-ACB2-648D69861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6E032DC-0203-4A3B-8DD9-AF3B1B668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1919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57FBA9C-B26A-4FF1-98A8-30536809B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4CFE30C-D37B-40AD-BCCF-3CAF1DB08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AC845E5-D04C-42C2-B2BF-825CDCC06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65B53D-226B-4CF4-9AC7-BF7890C2F655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8896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4A26D0-A3D1-4162-BC52-55BCC5F7F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509903-8E5B-4B09-9DBF-933CA22A6E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E0B9D5-74F3-4DF8-B961-8AD14C857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5F878-5F98-4E54-9BBA-3D5A3769901E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318CBD-DCAF-4810-8641-684ADBA18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A886E0-C11D-4C87-A164-5AD65FCE5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466625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CF31E8-B379-47A5-9B29-03D429AAB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9944B5-5009-475E-8C80-B5CDFC34B6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C2B0050-989C-465D-8C14-87FA763E45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C38039-8CE2-42CF-9125-A32CA77A6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B81404-0B1B-46D9-B801-ED8354EEB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C77D291-D604-44A4-A417-9D2C32011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96900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2C2B8C-D6A2-433F-90B6-7C5DF57E0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6E8BFEA-DF07-4111-838B-712BBC97C1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F55340A-1375-4D4F-9BDF-9020B20390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66370A-DF48-4C5B-8F1A-14039EF80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64D4D7-7CB6-4133-9EBD-86FDB3CE3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DBE2A0-99D3-4016-B648-751C510E0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7369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73705B-459D-4F3E-A045-E1002C4A9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91D24FB-0973-4974-95C1-0EAA2F19FF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5CC95F-C804-4132-B324-CC89C9638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4A6E3D-A787-454C-B433-9053C18E4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249181-E770-4CD9-8DFE-B3F14F162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1672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B1D4F30-672E-42CB-BC78-487C85E726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63BB6D-3767-4A9A-941F-1F229EF67B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D5A74F-43E9-4042-8465-2E14BBB1B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F8E29D-C9F4-40BD-9172-A79654148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62DBFF-BA66-4A86-A706-F4E320684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4829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109256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57932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424750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37099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878945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7671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4F54D6-D07D-4820-A338-8C032AED6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093E8C-4B8F-4E01-B986-49ED82CDA4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4FAC948-FEBE-41E0-AB2A-5DD31F99BE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B4EDA62-2F02-456A-929A-BC4AD20B6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5F878-5F98-4E54-9BBA-3D5A3769901E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72B641-AAEF-4912-BDD7-9E447D5F4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56E830-0EA0-4A28-BD6E-BA3443D97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439660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407003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10274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991089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249281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91503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18DD0B-981A-4AE8-A038-A61376A068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D96E795-F95D-44C5-8AE9-8D0E019455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0EFF4B-42A7-4622-8304-C3B45B06A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05B0-0B9E-4386-B446-F70019A7722B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D54794-08FB-433D-8CA3-C94B0A101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6C4FC5-E003-4EDF-A9AC-83CD96CA9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D7ADD-F4CC-46AA-B2D7-04EE97AFA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5708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EBF5DF-8819-4D55-A75C-2E4975E93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8FD397-0F02-4A9F-BB9B-5C43C3A917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53F216-BFD4-4CCD-8B32-6FACCAF4E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05B0-0B9E-4386-B446-F70019A7722B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6380F1-67F0-4BF1-9320-EE018252D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D33709-B49F-4A32-B292-F5C41AE1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D7ADD-F4CC-46AA-B2D7-04EE97AFA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4500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5DE211-7B7F-4448-B6A1-51ABD695D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28AA5D-BC3F-450A-B164-8E7C664868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D6BA24-FD65-4A45-A2EF-7F947797C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05B0-0B9E-4386-B446-F70019A7722B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DC774D-2A60-4550-8FC8-C35B74AFB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414B8B-B4BF-4CCE-B743-3D1568EA4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D7ADD-F4CC-46AA-B2D7-04EE97AFA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392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CCB2B7-DD02-485A-9EFF-C385445FF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B1A275-9307-4CC0-9928-4BCBB1EE66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173FE6-0727-4D49-A333-B4C8F80184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EE3847-F632-4520-9753-EE698F069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05B0-0B9E-4386-B446-F70019A7722B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D28628-54E4-4930-B6D1-C63F437F5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DBDDC6-23CB-460F-9013-00E3DB608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D7ADD-F4CC-46AA-B2D7-04EE97AFA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0630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F0D304-BD35-490D-AE69-F39676587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E3DB47-FF59-4804-BF4F-4FDA302F84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1F2FD7D-6525-4448-A66A-A60FF1C0DE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F57DDFA-F1F1-4C94-A839-62161CF6C6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43B7537-778F-4D9B-9068-3FF76156EB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AFD3979-A193-48A1-A2F8-21FF6E9AB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05B0-0B9E-4386-B446-F70019A7722B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4BB003D-1C89-4BE0-A1F5-AD53F458C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55DFA46-AF9C-43B3-B062-80D63066E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D7ADD-F4CC-46AA-B2D7-04EE97AFA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7307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759594-3386-4BCB-8915-39EC6DE17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D0AF82-F09A-40A3-B265-256440DA5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3676DC5-BAA3-4AB2-B3FE-D529E9F62E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0D10004-6435-49D3-92FA-4804DD4567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9F40C5F-4CD3-4BD7-8EFE-A4E310E699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FC5BB8E-84C6-4B71-9D7A-18C727AEA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5F878-5F98-4E54-9BBA-3D5A3769901E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6ECFFD6-9691-4F4D-A091-1A6A5A57F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199CFA7-EF25-4807-B9FC-692A13AE1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729376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04484C-7BE6-4EDF-994B-56603CA72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9FED2A5-988F-44FD-8707-29BF38173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05B0-0B9E-4386-B446-F70019A7722B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D6452AA-B709-4FEA-972A-A446FC954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6316EE7-4EAA-476F-9BBA-AC8270A4B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D7ADD-F4CC-46AA-B2D7-04EE97AFA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79202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BA3C0AB-91AF-43E2-BB22-91A1EABB2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05B0-0B9E-4386-B446-F70019A7722B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DCE12C2-D9EB-4F30-85D8-9D5A533BA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55C77E9-B7CF-4545-9F3B-A79EBDE39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D7ADD-F4CC-46AA-B2D7-04EE97AFAA9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BDFCAB-F755-46B9-BD10-610137CFB262}"/>
              </a:ext>
            </a:extLst>
          </p:cNvPr>
          <p:cNvSpPr txBox="1"/>
          <p:nvPr userDrawn="1"/>
        </p:nvSpPr>
        <p:spPr>
          <a:xfrm>
            <a:off x="9811098" y="6614007"/>
            <a:ext cx="23903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ⓒSaebyeol Yu.</a:t>
            </a: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1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Saebyeol’s</a:t>
            </a: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PowerPoint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3533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BA3C0AB-91AF-43E2-BB22-91A1EABB2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05B0-0B9E-4386-B446-F70019A7722B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DCE12C2-D9EB-4F30-85D8-9D5A533BA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55C77E9-B7CF-4545-9F3B-A79EBDE39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D7ADD-F4CC-46AA-B2D7-04EE97AFAA9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BDFCAB-F755-46B9-BD10-610137CFB262}"/>
              </a:ext>
            </a:extLst>
          </p:cNvPr>
          <p:cNvSpPr txBox="1"/>
          <p:nvPr userDrawn="1"/>
        </p:nvSpPr>
        <p:spPr>
          <a:xfrm>
            <a:off x="9811098" y="6614007"/>
            <a:ext cx="23903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bg1"/>
                </a:solidFill>
              </a:rPr>
              <a:t>ⓒSaebyeol Yu.</a:t>
            </a:r>
            <a:r>
              <a:rPr lang="ko-KR" altLang="en-US" sz="1000" dirty="0">
                <a:solidFill>
                  <a:schemeClr val="bg1"/>
                </a:solidFill>
              </a:rPr>
              <a:t> </a:t>
            </a:r>
            <a:r>
              <a:rPr lang="en-US" altLang="ko-KR" sz="1000" dirty="0" err="1">
                <a:solidFill>
                  <a:schemeClr val="bg1"/>
                </a:solidFill>
              </a:rPr>
              <a:t>Saebyeol’s</a:t>
            </a:r>
            <a:r>
              <a:rPr lang="ko-KR" altLang="en-US" sz="1000" dirty="0">
                <a:solidFill>
                  <a:schemeClr val="bg1"/>
                </a:solidFill>
              </a:rPr>
              <a:t> </a:t>
            </a:r>
            <a:r>
              <a:rPr lang="en-US" altLang="ko-KR" sz="1000" dirty="0">
                <a:solidFill>
                  <a:schemeClr val="bg1"/>
                </a:solidFill>
              </a:rPr>
              <a:t>PowerPoint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4472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6A0AA3-B987-4E49-B490-3B7200D9A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811080-A005-4ECA-8376-A672B3C04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ED3E3AF-1393-4CEE-8BC9-6DB4A16BFC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9538136-D5E2-4F19-8C62-7636D6358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05B0-0B9E-4386-B446-F70019A7722B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BE549F-D52E-4FE5-8762-26FB98406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C4E3B96-C811-42F9-AD96-B263FB27A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D7ADD-F4CC-46AA-B2D7-04EE97AFA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4667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118AB7-FCB6-4F56-BEE0-D01FAB1E4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C1C5010-5FB8-425C-8683-55FE40116C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FC2A0C-C6BA-4494-83AE-C37098B71F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551229-FCE2-4324-9F17-351926F60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05B0-0B9E-4386-B446-F70019A7722B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B8C11C-64EE-4205-8D0C-AFA01B3F4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773303-D46E-4653-BE8B-37B29CAE5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D7ADD-F4CC-46AA-B2D7-04EE97AFA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3622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0B6A99-9C5A-40D9-85B8-6D67352F6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FDADBAC-A264-4E4E-91AE-715DE70565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1D73AB-CE0C-4FAF-84F2-946801EC3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05B0-0B9E-4386-B446-F70019A7722B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A60F07-D0D8-4E46-8D4A-99DEFA1F2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BFF205-CBEA-4432-A1E9-8180D1F3E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D7ADD-F4CC-46AA-B2D7-04EE97AFA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1997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764C0E7-9B4E-4AC3-85CC-72B7A22E18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7FD2DA8-8FF8-4514-9B0B-6010C7AE7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CE4212-2277-4202-BA66-6DFEE5DE1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05B0-0B9E-4386-B446-F70019A7722B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77CCA7-386D-45A1-9694-DCBB10DA6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3D201C-A945-4D18-B070-A8ED9B7D6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D7ADD-F4CC-46AA-B2D7-04EE97AFA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1308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2C9BFC-6857-4AF7-875B-0120D1B78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4153B8-0122-4BA9-AD17-E0782796E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5F878-5F98-4E54-9BBA-3D5A3769901E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4AC7F2F-310F-4D15-88E4-79E331AF9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EE0D904-9616-4A33-8A96-7A58DDFB5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8082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930E314-18DF-4996-B055-DC87A7AC4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5F878-5F98-4E54-9BBA-3D5A3769901E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6ECDE24-952D-48E1-92A6-57A733E14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E052A6A-710C-4C62-8221-960B50F78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8257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CCD6B2-7873-40D1-BBDD-207155463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FDDF61-4AE0-4D0F-BB2E-2954897B67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CDF6F46-57CB-405E-8F35-F526C9FDFC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325948-B086-46C5-BB71-E9E73A0BC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5F878-5F98-4E54-9BBA-3D5A3769901E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A0D6260-D45A-4142-95B2-C71E1FE4C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E6572EF-A41F-46F9-A2E3-B1D9EEF8F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6171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7726B6-DB60-4CF8-8D06-34657C795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1293736-0633-4A91-971B-A4D1E4600F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8F0E99E-B84E-45F8-B04D-4FC50EA2B2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55C275-5C71-40B4-AFED-B4937D3B2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5F878-5F98-4E54-9BBA-3D5A3769901E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DEA36F-DC12-4154-A020-662BFA61C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2140443-22D9-4FD5-A950-9A7A9E5DC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4533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6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B81F1FF-4B16-4025-B2C8-A2064E4E4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349381-7165-467E-B232-77754E5EBB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93D80F-D31F-4079-8A3C-13DAC30BC8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5F878-5F98-4E54-9BBA-3D5A3769901E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CB2BFF-80D1-4D93-B4BF-EB109996F6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39CC2-6529-4B8F-8B68-AAD30EE558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D681B-1559-48D5-A590-973A9E3213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664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1E6E86-9C0A-4A2D-8618-9781F5C54702}" type="datetimeFigureOut">
              <a:rPr kumimoji="1" lang="ja-JP" altLang="en-US" smtClean="0"/>
              <a:t>2021/4/18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56086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C525C34-9ABD-4A5F-940A-38C1DF0EA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2BD092-0C79-404B-BCF7-AB6EC679E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061468-CA63-4833-9180-4A0D54D792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9C481-D572-4747-A891-2FA4D5DEC8C5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D4674C-8B1B-47B6-B9B3-D638376214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A7B107-0359-4ED4-B77A-E1274C87B2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5861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C398-EBCC-4210-8AFD-1D056CED0821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A0478F-8E5F-4F47-A1F2-76F3C50F715F}"/>
              </a:ext>
            </a:extLst>
          </p:cNvPr>
          <p:cNvSpPr txBox="1"/>
          <p:nvPr userDrawn="1"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89604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0116794-0173-4329-9A9F-1D774CE29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43D029-9766-469A-BE9F-D8E7F3F083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957575-A4C9-4D61-B910-3D4ABD33EB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605B0-0B9E-4386-B446-F70019A7722B}" type="datetimeFigureOut">
              <a:rPr lang="ko-KR" altLang="en-US" smtClean="0"/>
              <a:t>2021-04-18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FA1332-12BD-4E18-B135-420E5A3132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0E8FC6-4B51-4CC7-80E7-50BC7A5DE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0D7ADD-F4CC-46AA-B2D7-04EE97AFAA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648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lcherainc.com/ko/%EC%9D%B8%ED%84%B0%EB%B7%B0ai%EB%A1%9C-%EA%BF%88%EC%9D%98-%EC%8B%9C%EB%8C%80-%EC%97%AC%EB%8A%94-%EC%95%8C%EC%B2%B4%EB%9D%BC-%EA%B9%80%EC%A0%95%EB%B0%B0%C2%B7%ED%99%A9%EC%98%81/" TargetMode="External"/><Relationship Id="rId2" Type="http://schemas.openxmlformats.org/officeDocument/2006/relationships/hyperlink" Target="https://github.com/ageitgey/face_recognition#find-faces-in-pictures" TargetMode="External"/><Relationship Id="rId1" Type="http://schemas.openxmlformats.org/officeDocument/2006/relationships/slideLayout" Target="../slideLayouts/slideLayout29.xml"/><Relationship Id="rId5" Type="http://schemas.openxmlformats.org/officeDocument/2006/relationships/hyperlink" Target="https://ukayzm.github.io/python-face-recognition/" TargetMode="External"/><Relationship Id="rId4" Type="http://schemas.openxmlformats.org/officeDocument/2006/relationships/hyperlink" Target="https://github.com/ageitgey/face_recognition/blob/master/README_Korean.md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>
            <a:extLst>
              <a:ext uri="{FF2B5EF4-FFF2-40B4-BE49-F238E27FC236}">
                <a16:creationId xmlns:a16="http://schemas.microsoft.com/office/drawing/2014/main" id="{F7FE66D0-724A-4E3E-B478-CFCD2C067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9551" y="11558"/>
            <a:ext cx="10260464" cy="6840309"/>
          </a:xfrm>
          <a:prstGeom prst="parallelogram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0D6E143-288A-48EA-84E0-2F976A2239F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E8D95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55233207-33FC-440C-ACF7-17314BA27972}"/>
              </a:ext>
            </a:extLst>
          </p:cNvPr>
          <p:cNvGrpSpPr/>
          <p:nvPr/>
        </p:nvGrpSpPr>
        <p:grpSpPr>
          <a:xfrm>
            <a:off x="295620" y="1076325"/>
            <a:ext cx="4936278" cy="2329991"/>
            <a:chOff x="330744" y="361950"/>
            <a:chExt cx="4936278" cy="232999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BE01783-9E48-4E0A-B3B2-D5B2E7E1199D}"/>
                </a:ext>
              </a:extLst>
            </p:cNvPr>
            <p:cNvSpPr txBox="1"/>
            <p:nvPr/>
          </p:nvSpPr>
          <p:spPr>
            <a:xfrm>
              <a:off x="792720" y="383617"/>
              <a:ext cx="4474302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7200" b="1" spc="600" dirty="0">
                  <a:solidFill>
                    <a:schemeClr val="bg2">
                      <a:lumMod val="75000"/>
                      <a:alpha val="3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뷰티인</a:t>
              </a:r>
              <a:endParaRPr lang="en-US" altLang="ko-KR" sz="7200" b="1" spc="600" dirty="0">
                <a:solidFill>
                  <a:schemeClr val="bg2">
                    <a:lumMod val="75000"/>
                    <a:alpha val="3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r>
                <a:rPr lang="en-US" altLang="ko-KR" sz="7200" b="1" spc="600" dirty="0">
                  <a:solidFill>
                    <a:schemeClr val="bg2">
                      <a:lumMod val="75000"/>
                      <a:alpha val="3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    </a:t>
              </a:r>
              <a:r>
                <a:rPr lang="ko-KR" altLang="en-US" sz="7200" b="1" spc="600" dirty="0">
                  <a:solidFill>
                    <a:schemeClr val="bg2">
                      <a:lumMod val="75000"/>
                      <a:alpha val="3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마스크</a:t>
              </a:r>
              <a:endParaRPr lang="en-US" altLang="ko-KR" sz="7200" b="1" spc="600" dirty="0">
                <a:solidFill>
                  <a:schemeClr val="bg2">
                    <a:lumMod val="75000"/>
                    <a:alpha val="3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257AFAC-0096-481F-8B8E-463B5C9BFB2F}"/>
                </a:ext>
              </a:extLst>
            </p:cNvPr>
            <p:cNvSpPr txBox="1"/>
            <p:nvPr/>
          </p:nvSpPr>
          <p:spPr>
            <a:xfrm>
              <a:off x="330744" y="361950"/>
              <a:ext cx="4782078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7200" b="1" spc="600" dirty="0">
                  <a:solidFill>
                    <a:srgbClr val="EE8D95">
                      <a:alpha val="70000"/>
                    </a:srgb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</a:t>
              </a:r>
              <a:r>
                <a:rPr lang="ko-KR" altLang="en-US" sz="7200" b="1" spc="600" dirty="0">
                  <a:solidFill>
                    <a:srgbClr val="EE8D95">
                      <a:alpha val="70000"/>
                    </a:srgb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뷰티인</a:t>
              </a:r>
              <a:endParaRPr lang="en-US" altLang="ko-KR" sz="7200" b="1" spc="600" dirty="0">
                <a:solidFill>
                  <a:srgbClr val="EE8D95">
                    <a:alpha val="7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r>
                <a:rPr lang="en-US" altLang="ko-KR" sz="7200" b="1" spc="600" dirty="0">
                  <a:solidFill>
                    <a:srgbClr val="EE8D95">
                      <a:alpha val="70000"/>
                    </a:srgb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     </a:t>
              </a:r>
              <a:r>
                <a:rPr lang="ko-KR" altLang="en-US" sz="7200" b="1" spc="600" dirty="0">
                  <a:solidFill>
                    <a:srgbClr val="EE8D95">
                      <a:alpha val="70000"/>
                    </a:srgb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마스크</a:t>
              </a:r>
            </a:p>
          </p:txBody>
        </p:sp>
      </p:grpSp>
      <p:sp>
        <p:nvSpPr>
          <p:cNvPr id="21" name="이등변 삼각형 20">
            <a:extLst>
              <a:ext uri="{FF2B5EF4-FFF2-40B4-BE49-F238E27FC236}">
                <a16:creationId xmlns:a16="http://schemas.microsoft.com/office/drawing/2014/main" id="{E8C560C0-CAC8-4019-9F83-E170936CC56E}"/>
              </a:ext>
            </a:extLst>
          </p:cNvPr>
          <p:cNvSpPr/>
          <p:nvPr/>
        </p:nvSpPr>
        <p:spPr>
          <a:xfrm>
            <a:off x="9382125" y="3893910"/>
            <a:ext cx="2165604" cy="1866900"/>
          </a:xfrm>
          <a:prstGeom prst="triangle">
            <a:avLst/>
          </a:prstGeom>
          <a:solidFill>
            <a:srgbClr val="AED7E8">
              <a:alpha val="72000"/>
            </a:srgbClr>
          </a:solidFill>
          <a:ln>
            <a:solidFill>
              <a:srgbClr val="AED7E8">
                <a:alpha val="71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이등변 삼각형 21">
            <a:extLst>
              <a:ext uri="{FF2B5EF4-FFF2-40B4-BE49-F238E27FC236}">
                <a16:creationId xmlns:a16="http://schemas.microsoft.com/office/drawing/2014/main" id="{BE1DBBCA-1FFC-4868-81C1-8E81E7C32FDB}"/>
              </a:ext>
            </a:extLst>
          </p:cNvPr>
          <p:cNvSpPr/>
          <p:nvPr/>
        </p:nvSpPr>
        <p:spPr>
          <a:xfrm>
            <a:off x="10593255" y="3893910"/>
            <a:ext cx="2165604" cy="1866900"/>
          </a:xfrm>
          <a:prstGeom prst="triangle">
            <a:avLst/>
          </a:prstGeom>
          <a:solidFill>
            <a:srgbClr val="EE8D95">
              <a:alpha val="58000"/>
            </a:srgbClr>
          </a:solidFill>
          <a:ln>
            <a:solidFill>
              <a:srgbClr val="EE8D95">
                <a:alpha val="5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이등변 삼각형 22">
            <a:extLst>
              <a:ext uri="{FF2B5EF4-FFF2-40B4-BE49-F238E27FC236}">
                <a16:creationId xmlns:a16="http://schemas.microsoft.com/office/drawing/2014/main" id="{6A30E721-A778-4F07-9C5C-812DB5DD12B8}"/>
              </a:ext>
            </a:extLst>
          </p:cNvPr>
          <p:cNvSpPr/>
          <p:nvPr/>
        </p:nvSpPr>
        <p:spPr>
          <a:xfrm rot="10800000">
            <a:off x="-133351" y="-247650"/>
            <a:ext cx="1211745" cy="1085850"/>
          </a:xfrm>
          <a:prstGeom prst="triangle">
            <a:avLst/>
          </a:prstGeom>
          <a:solidFill>
            <a:srgbClr val="AED7E8">
              <a:alpha val="72000"/>
            </a:srgbClr>
          </a:solidFill>
          <a:ln>
            <a:solidFill>
              <a:srgbClr val="AED7E8">
                <a:alpha val="71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이등변 삼각형 23">
            <a:extLst>
              <a:ext uri="{FF2B5EF4-FFF2-40B4-BE49-F238E27FC236}">
                <a16:creationId xmlns:a16="http://schemas.microsoft.com/office/drawing/2014/main" id="{126E4B7B-56B2-4C19-8703-7026D4A32EB7}"/>
              </a:ext>
            </a:extLst>
          </p:cNvPr>
          <p:cNvSpPr/>
          <p:nvPr/>
        </p:nvSpPr>
        <p:spPr>
          <a:xfrm rot="10800000">
            <a:off x="1077779" y="-247650"/>
            <a:ext cx="1211745" cy="1085850"/>
          </a:xfrm>
          <a:prstGeom prst="triangle">
            <a:avLst/>
          </a:prstGeom>
          <a:solidFill>
            <a:srgbClr val="EE8D95">
              <a:alpha val="58000"/>
            </a:srgbClr>
          </a:solidFill>
          <a:ln>
            <a:solidFill>
              <a:srgbClr val="EE8D95">
                <a:alpha val="5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588B25F-CC08-429B-AFFC-84898F20CADC}"/>
              </a:ext>
            </a:extLst>
          </p:cNvPr>
          <p:cNvSpPr txBox="1"/>
          <p:nvPr/>
        </p:nvSpPr>
        <p:spPr>
          <a:xfrm>
            <a:off x="1031727" y="4227195"/>
            <a:ext cx="44743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1F556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201810941 </a:t>
            </a:r>
            <a:r>
              <a:rPr lang="ko-KR" altLang="en-US" dirty="0" err="1">
                <a:solidFill>
                  <a:srgbClr val="1F556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박채린</a:t>
            </a:r>
            <a:endParaRPr lang="en-US" altLang="ko-KR" dirty="0">
              <a:solidFill>
                <a:srgbClr val="1F556B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ctr"/>
            <a:r>
              <a:rPr lang="en-US" altLang="ko-KR" dirty="0">
                <a:solidFill>
                  <a:srgbClr val="1F556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201911181 </a:t>
            </a:r>
            <a:r>
              <a:rPr lang="ko-KR" altLang="en-US" dirty="0">
                <a:solidFill>
                  <a:srgbClr val="1F556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이승민</a:t>
            </a:r>
            <a:endParaRPr lang="en-US" altLang="ko-KR" dirty="0">
              <a:solidFill>
                <a:srgbClr val="1F556B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ctr"/>
            <a:r>
              <a:rPr lang="en-US" altLang="ko-KR" dirty="0">
                <a:solidFill>
                  <a:srgbClr val="1F556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201810773 </a:t>
            </a:r>
            <a:r>
              <a:rPr lang="ko-KR" altLang="en-US" dirty="0">
                <a:solidFill>
                  <a:srgbClr val="1F556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서정연</a:t>
            </a:r>
            <a:endParaRPr lang="en-US" altLang="ko-KR" dirty="0">
              <a:solidFill>
                <a:srgbClr val="1F556B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ctr"/>
            <a:r>
              <a:rPr lang="en-US" altLang="ko-KR" dirty="0">
                <a:solidFill>
                  <a:srgbClr val="1F556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201910802 </a:t>
            </a:r>
            <a:r>
              <a:rPr lang="ko-KR" altLang="en-US" dirty="0" err="1">
                <a:solidFill>
                  <a:srgbClr val="1F556B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박신위</a:t>
            </a:r>
            <a:endParaRPr lang="ko-KR" altLang="en-US" dirty="0">
              <a:solidFill>
                <a:srgbClr val="1F556B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A000E220-1AD1-4CC4-86F7-A61310D8BC9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63" b="93946" l="974" r="89754">
                        <a14:foregroundMark x1="44157" y1="26503" x2="50169" y2="61558"/>
                        <a14:foregroundMark x1="16300" y1="69136" x2="254" y2="48137"/>
                        <a14:foregroundMark x1="15707" y1="68628" x2="56520" y2="93988"/>
                        <a14:foregroundMark x1="3006" y1="55843" x2="6478" y2="20533"/>
                        <a14:foregroundMark x1="5504" y1="21677" x2="79255" y2="7705"/>
                        <a14:foregroundMark x1="78493" y1="5123" x2="86706" y2="27815"/>
                        <a14:foregroundMark x1="89754" y1="19602" x2="79848" y2="47460"/>
                        <a14:foregroundMark x1="81626" y1="43607" x2="55885" y2="92422"/>
                        <a14:foregroundMark x1="38696" y1="90135" x2="60838" y2="88315"/>
                        <a14:foregroundMark x1="17655" y1="27053" x2="21550" y2="75064"/>
                        <a14:foregroundMark x1="30737" y1="24936" x2="41787" y2="82430"/>
                        <a14:foregroundMark x1="40051" y1="22058" x2="43226" y2="47798"/>
                        <a14:foregroundMark x1="46401" y1="21550" x2="83108" y2="41914"/>
                        <a14:backgroundMark x1="81329" y1="78704" x2="81329" y2="78704"/>
                        <a14:backgroundMark x1="72227" y1="65072" x2="97375" y2="86918"/>
                        <a14:backgroundMark x1="88019" y1="69644" x2="89627" y2="96063"/>
                        <a14:backgroundMark x1="66935" y1="84632" x2="98307" y2="656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31986">
            <a:off x="6027192" y="749677"/>
            <a:ext cx="1298316" cy="1298316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A3F788CE-F5AE-48D4-A3DA-65624F8EF18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7409" b="99746" l="67443" r="97587">
                        <a14:foregroundMark x1="89670" y1="71719" x2="67443" y2="98688"/>
                        <a14:foregroundMark x1="97629" y1="41025" x2="68501" y2="99746"/>
                        <a14:backgroundMark x1="80694" y1="56351" x2="48391" y2="854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110" t="58997"/>
          <a:stretch/>
        </p:blipFill>
        <p:spPr>
          <a:xfrm rot="860266">
            <a:off x="10066949" y="2043915"/>
            <a:ext cx="624158" cy="856227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E50E4A83-B2DB-46C9-BB23-9F6C941503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2259">
            <a:off x="8055904" y="2529076"/>
            <a:ext cx="1799848" cy="1799848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D9CAF148-7053-43E9-B466-B883CF011A8C}"/>
              </a:ext>
            </a:extLst>
          </p:cNvPr>
          <p:cNvSpPr txBox="1"/>
          <p:nvPr/>
        </p:nvSpPr>
        <p:spPr>
          <a:xfrm>
            <a:off x="1700114" y="3281581"/>
            <a:ext cx="61466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rgbClr val="7C121A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마스크 등의 장애물을 인식하여 </a:t>
            </a:r>
            <a:endParaRPr lang="en-US" altLang="ko-KR" sz="1400" b="0" i="0" dirty="0">
              <a:solidFill>
                <a:srgbClr val="7C121A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r>
              <a:rPr lang="en-US" altLang="ko-KR" sz="1400" b="0" i="0" dirty="0">
                <a:solidFill>
                  <a:srgbClr val="7C121A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ko-KR" altLang="en-US" sz="1400" b="0" i="0" dirty="0">
                <a:solidFill>
                  <a:srgbClr val="7C121A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효과 및 색조 기술을 자동 조절하는 카메라 서비스</a:t>
            </a:r>
            <a:endParaRPr lang="ko-KR" altLang="en-US" sz="1400" dirty="0">
              <a:solidFill>
                <a:srgbClr val="7C121A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0747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AAA25CBD-6911-4FAA-940E-491B01560B95}"/>
              </a:ext>
            </a:extLst>
          </p:cNvPr>
          <p:cNvCxnSpPr/>
          <p:nvPr/>
        </p:nvCxnSpPr>
        <p:spPr>
          <a:xfrm>
            <a:off x="609600" y="1168400"/>
            <a:ext cx="11582400" cy="0"/>
          </a:xfrm>
          <a:prstGeom prst="line">
            <a:avLst/>
          </a:prstGeom>
          <a:ln>
            <a:solidFill>
              <a:srgbClr val="1F55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srgbClr val="898F8D"/>
                </a:solidFill>
                <a:effectLst/>
                <a:uLnTx/>
                <a:uFillTx/>
                <a:latin typeface="나눔스퀘어라운드 Regular"/>
                <a:cs typeface="+mn-cs"/>
              </a:rPr>
              <a:t>Copyrightⓒ. Saebyeol Yu. All Rights Reserved.</a:t>
            </a:r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srgbClr val="898F8D"/>
              </a:solidFill>
              <a:effectLst/>
              <a:uLnTx/>
              <a:uFillTx/>
              <a:latin typeface="나눔스퀘어라운드 Regular"/>
              <a:cs typeface="+mn-cs"/>
            </a:endParaRPr>
          </a:p>
        </p:txBody>
      </p:sp>
      <p:sp>
        <p:nvSpPr>
          <p:cNvPr id="23" name="다이아몬드 22"/>
          <p:cNvSpPr/>
          <p:nvPr/>
        </p:nvSpPr>
        <p:spPr>
          <a:xfrm>
            <a:off x="3505200" y="2289363"/>
            <a:ext cx="2647950" cy="2647950"/>
          </a:xfrm>
          <a:prstGeom prst="diamond">
            <a:avLst/>
          </a:prstGeom>
          <a:solidFill>
            <a:schemeClr val="accent2">
              <a:lumMod val="60000"/>
              <a:lumOff val="4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박신위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4" name="다이아몬드 23"/>
          <p:cNvSpPr/>
          <p:nvPr/>
        </p:nvSpPr>
        <p:spPr>
          <a:xfrm>
            <a:off x="4857750" y="944751"/>
            <a:ext cx="2647950" cy="2647950"/>
          </a:xfrm>
          <a:prstGeom prst="diamond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5" name="다이아몬드 24"/>
          <p:cNvSpPr/>
          <p:nvPr/>
        </p:nvSpPr>
        <p:spPr>
          <a:xfrm>
            <a:off x="6210300" y="2299825"/>
            <a:ext cx="2647950" cy="2647950"/>
          </a:xfrm>
          <a:prstGeom prst="diamond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서정연</a:t>
            </a:r>
          </a:p>
        </p:txBody>
      </p:sp>
      <p:sp>
        <p:nvSpPr>
          <p:cNvPr id="26" name="다이아몬드 25"/>
          <p:cNvSpPr/>
          <p:nvPr/>
        </p:nvSpPr>
        <p:spPr>
          <a:xfrm>
            <a:off x="4857750" y="3642850"/>
            <a:ext cx="2647950" cy="2647950"/>
          </a:xfrm>
          <a:prstGeom prst="diamond">
            <a:avLst/>
          </a:prstGeom>
          <a:solidFill>
            <a:schemeClr val="accent6">
              <a:lumMod val="60000"/>
              <a:lumOff val="4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이승민</a:t>
            </a: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D8325389-1822-4520-A663-DD319487705E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5787716" y="1958160"/>
            <a:ext cx="1851334" cy="0"/>
          </a:xfrm>
          <a:prstGeom prst="straightConnector1">
            <a:avLst/>
          </a:prstGeom>
          <a:ln w="57150">
            <a:solidFill>
              <a:srgbClr val="EE8D95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F65CD535-4EC6-4E3F-A4AC-269D497FB7EB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3878417" y="5651639"/>
            <a:ext cx="2122333" cy="0"/>
          </a:xfrm>
          <a:prstGeom prst="straightConnector1">
            <a:avLst/>
          </a:prstGeom>
          <a:ln w="57150">
            <a:solidFill>
              <a:srgbClr val="C9CCCB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14EF74B5-428B-4958-9EC9-99EB3144EDF1}"/>
              </a:ext>
            </a:extLst>
          </p:cNvPr>
          <p:cNvCxnSpPr>
            <a:cxnSpLocks/>
            <a:stCxn id="22" idx="2"/>
          </p:cNvCxnSpPr>
          <p:nvPr/>
        </p:nvCxnSpPr>
        <p:spPr>
          <a:xfrm rot="16200000" flipH="1">
            <a:off x="3296868" y="1334263"/>
            <a:ext cx="708455" cy="2584759"/>
          </a:xfrm>
          <a:prstGeom prst="bentConnector2">
            <a:avLst/>
          </a:prstGeom>
          <a:ln w="57150">
            <a:solidFill>
              <a:srgbClr val="F9C4C8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545ADA8-B904-4AF1-8B56-86D191366DEA}"/>
              </a:ext>
            </a:extLst>
          </p:cNvPr>
          <p:cNvCxnSpPr>
            <a:cxnSpLocks/>
            <a:endCxn id="27" idx="0"/>
          </p:cNvCxnSpPr>
          <p:nvPr/>
        </p:nvCxnSpPr>
        <p:spPr>
          <a:xfrm>
            <a:off x="7299634" y="4284210"/>
            <a:ext cx="2282516" cy="867013"/>
          </a:xfrm>
          <a:prstGeom prst="bentConnector2">
            <a:avLst/>
          </a:prstGeom>
          <a:ln w="57150">
            <a:solidFill>
              <a:srgbClr val="F6CBB9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079489BB-AA7E-44C6-8629-02A5EB9657AF}"/>
              </a:ext>
            </a:extLst>
          </p:cNvPr>
          <p:cNvSpPr txBox="1"/>
          <p:nvPr/>
        </p:nvSpPr>
        <p:spPr>
          <a:xfrm>
            <a:off x="609600" y="368012"/>
            <a:ext cx="3670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팀 내 역할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1C6FCC0-F411-4DE5-A3E5-7C498398ACB0}"/>
              </a:ext>
            </a:extLst>
          </p:cNvPr>
          <p:cNvSpPr txBox="1"/>
          <p:nvPr/>
        </p:nvSpPr>
        <p:spPr>
          <a:xfrm>
            <a:off x="282266" y="213955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6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49" name="다이아몬드 48">
            <a:extLst>
              <a:ext uri="{FF2B5EF4-FFF2-40B4-BE49-F238E27FC236}">
                <a16:creationId xmlns:a16="http://schemas.microsoft.com/office/drawing/2014/main" id="{7F1620D2-CDDC-4FAF-B53C-687ACCD69972}"/>
              </a:ext>
            </a:extLst>
          </p:cNvPr>
          <p:cNvSpPr/>
          <p:nvPr/>
        </p:nvSpPr>
        <p:spPr>
          <a:xfrm>
            <a:off x="4857750" y="944751"/>
            <a:ext cx="2647950" cy="2647950"/>
          </a:xfrm>
          <a:prstGeom prst="diamond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박채린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C583E2-076A-4834-908D-30F18A828A45}"/>
              </a:ext>
            </a:extLst>
          </p:cNvPr>
          <p:cNvSpPr txBox="1"/>
          <p:nvPr/>
        </p:nvSpPr>
        <p:spPr>
          <a:xfrm>
            <a:off x="7639050" y="1265662"/>
            <a:ext cx="4152900" cy="13849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팀장으로 전체적인 팀 관리</a:t>
            </a:r>
            <a:endParaRPr lang="en-US" altLang="ko-KR" sz="28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r>
              <a:rPr lang="en-US" altLang="ko-KR" sz="28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+</a:t>
            </a:r>
          </a:p>
          <a:p>
            <a:pPr algn="ctr"/>
            <a:r>
              <a:rPr lang="ko-KR" altLang="en-US" sz="28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발표</a:t>
            </a:r>
            <a:endParaRPr lang="en-US" altLang="ko-KR" sz="28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DA8BAE-1032-4508-8F73-068E9F26E1D7}"/>
              </a:ext>
            </a:extLst>
          </p:cNvPr>
          <p:cNvSpPr txBox="1"/>
          <p:nvPr/>
        </p:nvSpPr>
        <p:spPr>
          <a:xfrm>
            <a:off x="282266" y="1749196"/>
            <a:ext cx="41529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기업조사</a:t>
            </a:r>
            <a:endParaRPr lang="en-US" altLang="ko-KR" sz="28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A61ADFF-AC46-45C7-863C-DA5835C50156}"/>
              </a:ext>
            </a:extLst>
          </p:cNvPr>
          <p:cNvSpPr txBox="1"/>
          <p:nvPr/>
        </p:nvSpPr>
        <p:spPr>
          <a:xfrm>
            <a:off x="7505700" y="5151223"/>
            <a:ext cx="41529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PPT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80FA3C6-68FE-4C1D-914C-1B2EC6F1E636}"/>
              </a:ext>
            </a:extLst>
          </p:cNvPr>
          <p:cNvSpPr txBox="1"/>
          <p:nvPr/>
        </p:nvSpPr>
        <p:spPr>
          <a:xfrm>
            <a:off x="1684183" y="5390029"/>
            <a:ext cx="219423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기술조사</a:t>
            </a:r>
            <a:endParaRPr lang="en-US" altLang="ko-KR" sz="28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0E5F1969-5484-4C76-B64A-98F41691268F}"/>
              </a:ext>
            </a:extLst>
          </p:cNvPr>
          <p:cNvSpPr/>
          <p:nvPr/>
        </p:nvSpPr>
        <p:spPr>
          <a:xfrm>
            <a:off x="5484656" y="2980872"/>
            <a:ext cx="1386297" cy="1323955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모델</a:t>
            </a:r>
            <a:endParaRPr lang="en-US" altLang="ko-KR" sz="2800" dirty="0">
              <a:solidFill>
                <a:schemeClr val="tx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r>
              <a:rPr lang="ko-KR" altLang="en-US" sz="2800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개발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0C1C86-FA15-4F65-86E3-702332F88258}"/>
              </a:ext>
            </a:extLst>
          </p:cNvPr>
          <p:cNvSpPr txBox="1"/>
          <p:nvPr/>
        </p:nvSpPr>
        <p:spPr>
          <a:xfrm>
            <a:off x="70072" y="6351688"/>
            <a:ext cx="6823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※ </a:t>
            </a: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이는 실제 개발에 착수할 때 다소의 변동이 있을 수 있습니다</a:t>
            </a:r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 </a:t>
            </a:r>
            <a:endParaRPr lang="ko-KR" altLang="en-US" sz="1600" dirty="0">
              <a:solidFill>
                <a:schemeClr val="accent1">
                  <a:lumMod val="7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5119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5C1C2F65-F5E9-473B-A985-B01AC495D9AF}"/>
              </a:ext>
            </a:extLst>
          </p:cNvPr>
          <p:cNvCxnSpPr/>
          <p:nvPr/>
        </p:nvCxnSpPr>
        <p:spPr>
          <a:xfrm>
            <a:off x="609600" y="1168400"/>
            <a:ext cx="11582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3B29A941-2630-42F2-9038-7A11D3AA31E5}"/>
              </a:ext>
            </a:extLst>
          </p:cNvPr>
          <p:cNvSpPr txBox="1"/>
          <p:nvPr/>
        </p:nvSpPr>
        <p:spPr>
          <a:xfrm>
            <a:off x="609599" y="368012"/>
            <a:ext cx="4716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일정 계획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(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중간고사 이후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)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DFDEDEC-D0C5-4F45-9DAB-E6420BE878DC}"/>
              </a:ext>
            </a:extLst>
          </p:cNvPr>
          <p:cNvSpPr txBox="1"/>
          <p:nvPr/>
        </p:nvSpPr>
        <p:spPr>
          <a:xfrm>
            <a:off x="282266" y="213955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dirty="0">
                <a:solidFill>
                  <a:prstClr val="black"/>
                </a:solidFill>
                <a:latin typeface="Arial"/>
                <a:ea typeface="나눔스퀘어 Light"/>
              </a:rPr>
              <a:t>7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B072C81E-11C0-4471-B758-3922E1450D1F}"/>
              </a:ext>
            </a:extLst>
          </p:cNvPr>
          <p:cNvSpPr/>
          <p:nvPr/>
        </p:nvSpPr>
        <p:spPr>
          <a:xfrm>
            <a:off x="5325999" y="4059306"/>
            <a:ext cx="2999513" cy="271913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6D147AA-792A-4975-90FE-D4761BC22C44}"/>
              </a:ext>
            </a:extLst>
          </p:cNvPr>
          <p:cNvSpPr/>
          <p:nvPr/>
        </p:nvSpPr>
        <p:spPr>
          <a:xfrm>
            <a:off x="9822075" y="1481289"/>
            <a:ext cx="1510266" cy="89739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1600260-D6AB-4F4F-A849-968DB208C6CF}"/>
              </a:ext>
            </a:extLst>
          </p:cNvPr>
          <p:cNvSpPr/>
          <p:nvPr/>
        </p:nvSpPr>
        <p:spPr>
          <a:xfrm>
            <a:off x="2276475" y="1481289"/>
            <a:ext cx="1510266" cy="897393"/>
          </a:xfrm>
          <a:prstGeom prst="rect">
            <a:avLst/>
          </a:prstGeom>
          <a:solidFill>
            <a:srgbClr val="EEE9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4FA123F1-0599-452D-A7CF-094D7AEBC41B}"/>
              </a:ext>
            </a:extLst>
          </p:cNvPr>
          <p:cNvSpPr/>
          <p:nvPr/>
        </p:nvSpPr>
        <p:spPr>
          <a:xfrm>
            <a:off x="3786741" y="1481289"/>
            <a:ext cx="1510266" cy="8973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DEFDA73-E280-4438-886A-76EEC5F38B2E}"/>
              </a:ext>
            </a:extLst>
          </p:cNvPr>
          <p:cNvSpPr/>
          <p:nvPr/>
        </p:nvSpPr>
        <p:spPr>
          <a:xfrm>
            <a:off x="5297008" y="1481289"/>
            <a:ext cx="1510266" cy="897393"/>
          </a:xfrm>
          <a:prstGeom prst="rect">
            <a:avLst/>
          </a:prstGeom>
          <a:solidFill>
            <a:schemeClr val="accent3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A0761D-88DD-4E49-9DFB-0CAB6F71C438}"/>
              </a:ext>
            </a:extLst>
          </p:cNvPr>
          <p:cNvSpPr/>
          <p:nvPr/>
        </p:nvSpPr>
        <p:spPr>
          <a:xfrm>
            <a:off x="6807273" y="1481289"/>
            <a:ext cx="1516235" cy="8973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3A1C4734-8C13-43A9-AB95-06BAEF24F7DD}"/>
              </a:ext>
            </a:extLst>
          </p:cNvPr>
          <p:cNvSpPr/>
          <p:nvPr/>
        </p:nvSpPr>
        <p:spPr>
          <a:xfrm>
            <a:off x="8317540" y="1481289"/>
            <a:ext cx="1510266" cy="8973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A855F15-8218-46AE-88ED-455FA0D87F8C}"/>
              </a:ext>
            </a:extLst>
          </p:cNvPr>
          <p:cNvSpPr txBox="1"/>
          <p:nvPr/>
        </p:nvSpPr>
        <p:spPr>
          <a:xfrm>
            <a:off x="2684064" y="1718366"/>
            <a:ext cx="6872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554F4D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1</a:t>
            </a:r>
            <a:r>
              <a:rPr lang="ko-KR" altLang="en-US" sz="2000" dirty="0">
                <a:solidFill>
                  <a:srgbClr val="554F4D"/>
                </a:solidFill>
                <a:latin typeface="Arial"/>
                <a:ea typeface="나눔스퀘어 Light"/>
              </a:rPr>
              <a:t>주차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554F4D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5C94FD1-38B8-4AB4-8ACB-FA3ABB870B22}"/>
              </a:ext>
            </a:extLst>
          </p:cNvPr>
          <p:cNvSpPr txBox="1"/>
          <p:nvPr/>
        </p:nvSpPr>
        <p:spPr>
          <a:xfrm>
            <a:off x="4194921" y="1718366"/>
            <a:ext cx="6872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554F4D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2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554F4D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주차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4D1F9FB-806E-4098-94A5-C85533DD1FA0}"/>
              </a:ext>
            </a:extLst>
          </p:cNvPr>
          <p:cNvSpPr txBox="1"/>
          <p:nvPr/>
        </p:nvSpPr>
        <p:spPr>
          <a:xfrm>
            <a:off x="5705778" y="1718366"/>
            <a:ext cx="6872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554F4D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3</a:t>
            </a:r>
            <a:r>
              <a:rPr lang="ko-KR" altLang="en-US" sz="2000" dirty="0">
                <a:solidFill>
                  <a:srgbClr val="554F4D"/>
                </a:solidFill>
                <a:latin typeface="Arial"/>
                <a:ea typeface="나눔스퀘어 Light"/>
              </a:rPr>
              <a:t>주차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554F4D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A904FF1-3FDE-432C-B0AA-55B5BD127D28}"/>
              </a:ext>
            </a:extLst>
          </p:cNvPr>
          <p:cNvSpPr txBox="1"/>
          <p:nvPr/>
        </p:nvSpPr>
        <p:spPr>
          <a:xfrm>
            <a:off x="7216635" y="1718366"/>
            <a:ext cx="6872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554F4D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4</a:t>
            </a:r>
            <a:r>
              <a:rPr lang="ko-KR" altLang="en-US" sz="2000" dirty="0">
                <a:solidFill>
                  <a:srgbClr val="554F4D"/>
                </a:solidFill>
                <a:latin typeface="Arial"/>
                <a:ea typeface="나눔스퀘어 Light"/>
              </a:rPr>
              <a:t>주차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554F4D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365BE74-67A5-4AC3-9AB3-DB7B1EDA68C2}"/>
              </a:ext>
            </a:extLst>
          </p:cNvPr>
          <p:cNvSpPr txBox="1"/>
          <p:nvPr/>
        </p:nvSpPr>
        <p:spPr>
          <a:xfrm>
            <a:off x="8727492" y="1718366"/>
            <a:ext cx="6872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5</a:t>
            </a:r>
            <a:r>
              <a:rPr lang="ko-KR" altLang="en-US" sz="2000" dirty="0">
                <a:solidFill>
                  <a:prstClr val="white"/>
                </a:solidFill>
                <a:latin typeface="Arial"/>
                <a:ea typeface="나눔스퀘어 Light"/>
              </a:rPr>
              <a:t>주차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C04411F-81DA-481B-8E16-2A452BABAEC2}"/>
              </a:ext>
            </a:extLst>
          </p:cNvPr>
          <p:cNvSpPr/>
          <p:nvPr/>
        </p:nvSpPr>
        <p:spPr>
          <a:xfrm>
            <a:off x="2272810" y="2607834"/>
            <a:ext cx="3033447" cy="27030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8716DC8-D9E7-44E3-8738-06BCF0C5D4CF}"/>
              </a:ext>
            </a:extLst>
          </p:cNvPr>
          <p:cNvSpPr/>
          <p:nvPr/>
        </p:nvSpPr>
        <p:spPr>
          <a:xfrm>
            <a:off x="3791647" y="3335177"/>
            <a:ext cx="3039711" cy="270300"/>
          </a:xfrm>
          <a:prstGeom prst="rect">
            <a:avLst/>
          </a:prstGeom>
          <a:solidFill>
            <a:srgbClr val="E2CB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F9457AFC-0958-4EED-936B-D0B16D18E958}"/>
              </a:ext>
            </a:extLst>
          </p:cNvPr>
          <p:cNvCxnSpPr>
            <a:cxnSpLocks/>
          </p:cNvCxnSpPr>
          <p:nvPr/>
        </p:nvCxnSpPr>
        <p:spPr>
          <a:xfrm>
            <a:off x="3782959" y="1481289"/>
            <a:ext cx="14773" cy="475047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64F0B500-2546-41B3-84E8-CC3CA6053504}"/>
              </a:ext>
            </a:extLst>
          </p:cNvPr>
          <p:cNvCxnSpPr>
            <a:cxnSpLocks/>
          </p:cNvCxnSpPr>
          <p:nvPr/>
        </p:nvCxnSpPr>
        <p:spPr>
          <a:xfrm>
            <a:off x="5304117" y="1481289"/>
            <a:ext cx="14773" cy="475047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317A5145-621B-43C0-A20E-A1542AAE5096}"/>
              </a:ext>
            </a:extLst>
          </p:cNvPr>
          <p:cNvCxnSpPr>
            <a:cxnSpLocks/>
          </p:cNvCxnSpPr>
          <p:nvPr/>
        </p:nvCxnSpPr>
        <p:spPr>
          <a:xfrm>
            <a:off x="6807039" y="1491860"/>
            <a:ext cx="14773" cy="475047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03D38BD2-F79C-4265-9918-E018B66C6D87}"/>
              </a:ext>
            </a:extLst>
          </p:cNvPr>
          <p:cNvCxnSpPr>
            <a:cxnSpLocks/>
          </p:cNvCxnSpPr>
          <p:nvPr/>
        </p:nvCxnSpPr>
        <p:spPr>
          <a:xfrm>
            <a:off x="8310739" y="1491860"/>
            <a:ext cx="14773" cy="475047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272EC310-D9E4-4D55-920F-13492B646EB4}"/>
              </a:ext>
            </a:extLst>
          </p:cNvPr>
          <p:cNvCxnSpPr>
            <a:cxnSpLocks/>
          </p:cNvCxnSpPr>
          <p:nvPr/>
        </p:nvCxnSpPr>
        <p:spPr>
          <a:xfrm>
            <a:off x="9820419" y="1491860"/>
            <a:ext cx="14773" cy="475047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171D4F2-097C-41F6-893C-26A80D978FC2}"/>
              </a:ext>
            </a:extLst>
          </p:cNvPr>
          <p:cNvSpPr/>
          <p:nvPr/>
        </p:nvSpPr>
        <p:spPr>
          <a:xfrm>
            <a:off x="8316439" y="5501858"/>
            <a:ext cx="3019507" cy="2702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EB75819-F9C4-43B4-8CCA-76009FD08ED1}"/>
              </a:ext>
            </a:extLst>
          </p:cNvPr>
          <p:cNvSpPr txBox="1"/>
          <p:nvPr/>
        </p:nvSpPr>
        <p:spPr>
          <a:xfrm>
            <a:off x="10229665" y="1728937"/>
            <a:ext cx="6872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>
                <a:solidFill>
                  <a:schemeClr val="bg1"/>
                </a:solidFill>
                <a:latin typeface="Arial"/>
                <a:ea typeface="나눔스퀘어 Light"/>
              </a:rPr>
              <a:t>6</a:t>
            </a:r>
            <a:r>
              <a:rPr lang="ko-KR" altLang="en-US" sz="2000" dirty="0">
                <a:solidFill>
                  <a:schemeClr val="bg1"/>
                </a:solidFill>
                <a:latin typeface="Arial"/>
                <a:ea typeface="나눔스퀘어 Light"/>
              </a:rPr>
              <a:t>주차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CFB9EAA0-FB99-4709-BD1A-F504C9400B63}"/>
              </a:ext>
            </a:extLst>
          </p:cNvPr>
          <p:cNvCxnSpPr>
            <a:cxnSpLocks/>
          </p:cNvCxnSpPr>
          <p:nvPr/>
        </p:nvCxnSpPr>
        <p:spPr>
          <a:xfrm>
            <a:off x="11328560" y="1491860"/>
            <a:ext cx="14773" cy="475047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2F506C5C-3C04-43B0-B610-3506A4AF3AE3}"/>
              </a:ext>
            </a:extLst>
          </p:cNvPr>
          <p:cNvSpPr/>
          <p:nvPr/>
        </p:nvSpPr>
        <p:spPr>
          <a:xfrm>
            <a:off x="771773" y="1482335"/>
            <a:ext cx="1504701" cy="897393"/>
          </a:xfrm>
          <a:prstGeom prst="rect">
            <a:avLst/>
          </a:prstGeom>
          <a:solidFill>
            <a:schemeClr val="bg1"/>
          </a:solidFill>
          <a:ln>
            <a:solidFill>
              <a:srgbClr val="C9CC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11A95A5-FCCA-4BFC-9E94-CE5BE06BABAA}"/>
              </a:ext>
            </a:extLst>
          </p:cNvPr>
          <p:cNvSpPr txBox="1"/>
          <p:nvPr/>
        </p:nvSpPr>
        <p:spPr>
          <a:xfrm>
            <a:off x="1195803" y="1719412"/>
            <a:ext cx="654346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나눔스퀘어 Light"/>
                <a:cs typeface="+mn-cs"/>
              </a:rPr>
              <a:t>task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A9D56150-4B6A-40CB-900D-6EA80E07FC1A}"/>
              </a:ext>
            </a:extLst>
          </p:cNvPr>
          <p:cNvSpPr/>
          <p:nvPr/>
        </p:nvSpPr>
        <p:spPr>
          <a:xfrm>
            <a:off x="771432" y="2378682"/>
            <a:ext cx="1504153" cy="729652"/>
          </a:xfrm>
          <a:prstGeom prst="rect">
            <a:avLst/>
          </a:prstGeom>
          <a:solidFill>
            <a:schemeClr val="bg1"/>
          </a:solidFill>
          <a:ln>
            <a:solidFill>
              <a:srgbClr val="C9CC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chemeClr val="tx1"/>
                </a:solidFill>
                <a:latin typeface="Arial"/>
                <a:ea typeface="나눔스퀘어 Light"/>
              </a:rPr>
              <a:t>계획 수립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26FA1B74-AA77-4E0E-93E8-6F0F7BE03B86}"/>
              </a:ext>
            </a:extLst>
          </p:cNvPr>
          <p:cNvSpPr/>
          <p:nvPr/>
        </p:nvSpPr>
        <p:spPr>
          <a:xfrm>
            <a:off x="772322" y="3104347"/>
            <a:ext cx="1503263" cy="724619"/>
          </a:xfrm>
          <a:prstGeom prst="rect">
            <a:avLst/>
          </a:prstGeom>
          <a:solidFill>
            <a:schemeClr val="bg1"/>
          </a:solidFill>
          <a:ln>
            <a:solidFill>
              <a:srgbClr val="C9CC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기본 설계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FC6E2151-75F2-414A-AB72-9E84ED942F70}"/>
              </a:ext>
            </a:extLst>
          </p:cNvPr>
          <p:cNvSpPr/>
          <p:nvPr/>
        </p:nvSpPr>
        <p:spPr>
          <a:xfrm>
            <a:off x="771432" y="3832954"/>
            <a:ext cx="1503263" cy="724619"/>
          </a:xfrm>
          <a:prstGeom prst="rect">
            <a:avLst/>
          </a:prstGeom>
          <a:solidFill>
            <a:schemeClr val="bg1"/>
          </a:solidFill>
          <a:ln>
            <a:solidFill>
              <a:srgbClr val="C9CC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상세 설계</a:t>
            </a: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621ED76A-1801-47C5-8FB9-C60CE7C4CB72}"/>
              </a:ext>
            </a:extLst>
          </p:cNvPr>
          <p:cNvSpPr/>
          <p:nvPr/>
        </p:nvSpPr>
        <p:spPr>
          <a:xfrm>
            <a:off x="771964" y="4553094"/>
            <a:ext cx="1503263" cy="719573"/>
          </a:xfrm>
          <a:prstGeom prst="rect">
            <a:avLst/>
          </a:prstGeom>
          <a:solidFill>
            <a:schemeClr val="bg1"/>
          </a:solidFill>
          <a:ln>
            <a:solidFill>
              <a:srgbClr val="C9CC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구현</a:t>
            </a: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8718038F-451C-4117-AAC3-229E2D3BF109}"/>
              </a:ext>
            </a:extLst>
          </p:cNvPr>
          <p:cNvSpPr/>
          <p:nvPr/>
        </p:nvSpPr>
        <p:spPr>
          <a:xfrm>
            <a:off x="767972" y="5277222"/>
            <a:ext cx="1510266" cy="719573"/>
          </a:xfrm>
          <a:prstGeom prst="rect">
            <a:avLst/>
          </a:prstGeom>
          <a:solidFill>
            <a:schemeClr val="bg1"/>
          </a:solidFill>
          <a:ln>
            <a:solidFill>
              <a:srgbClr val="C9CCC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테스트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chemeClr val="tx1"/>
                </a:solidFill>
                <a:latin typeface="Arial"/>
                <a:ea typeface="나눔스퀘어 Light"/>
              </a:rPr>
              <a:t>및 수정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D89254E0-4797-4F95-B6A9-78B0EDC6B207}"/>
              </a:ext>
            </a:extLst>
          </p:cNvPr>
          <p:cNvCxnSpPr>
            <a:cxnSpLocks/>
          </p:cNvCxnSpPr>
          <p:nvPr/>
        </p:nvCxnSpPr>
        <p:spPr>
          <a:xfrm>
            <a:off x="2276475" y="1481289"/>
            <a:ext cx="0" cy="4761047"/>
          </a:xfrm>
          <a:prstGeom prst="line">
            <a:avLst/>
          </a:prstGeom>
          <a:ln>
            <a:solidFill>
              <a:srgbClr val="C9CC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37A8710F-BE77-41DB-B3AA-E6E89435850D}"/>
              </a:ext>
            </a:extLst>
          </p:cNvPr>
          <p:cNvCxnSpPr>
            <a:cxnSpLocks/>
          </p:cNvCxnSpPr>
          <p:nvPr/>
        </p:nvCxnSpPr>
        <p:spPr>
          <a:xfrm flipH="1">
            <a:off x="771525" y="1482335"/>
            <a:ext cx="248" cy="4785115"/>
          </a:xfrm>
          <a:prstGeom prst="line">
            <a:avLst/>
          </a:prstGeom>
          <a:ln>
            <a:solidFill>
              <a:srgbClr val="C9CC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F8E85792-84DA-4565-BEEA-ADEC5E12BD5B}"/>
              </a:ext>
            </a:extLst>
          </p:cNvPr>
          <p:cNvSpPr/>
          <p:nvPr/>
        </p:nvSpPr>
        <p:spPr>
          <a:xfrm>
            <a:off x="5318890" y="4777730"/>
            <a:ext cx="4516302" cy="2702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1F38D372-D0F3-485A-836C-4344CE04815B}"/>
              </a:ext>
            </a:extLst>
          </p:cNvPr>
          <p:cNvCxnSpPr>
            <a:cxnSpLocks/>
            <a:stCxn id="59" idx="3"/>
            <a:endCxn id="42" idx="1"/>
          </p:cNvCxnSpPr>
          <p:nvPr/>
        </p:nvCxnSpPr>
        <p:spPr>
          <a:xfrm>
            <a:off x="2275585" y="3466657"/>
            <a:ext cx="1516062" cy="36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85097EA2-1209-4338-B2CB-FD3B9AFB8966}"/>
              </a:ext>
            </a:extLst>
          </p:cNvPr>
          <p:cNvCxnSpPr>
            <a:cxnSpLocks/>
            <a:stCxn id="60" idx="3"/>
            <a:endCxn id="57" idx="1"/>
          </p:cNvCxnSpPr>
          <p:nvPr/>
        </p:nvCxnSpPr>
        <p:spPr>
          <a:xfrm flipV="1">
            <a:off x="2274695" y="4195263"/>
            <a:ext cx="3051304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F7633919-9C2D-46A2-9CBD-6CC5B60A2425}"/>
              </a:ext>
            </a:extLst>
          </p:cNvPr>
          <p:cNvCxnSpPr>
            <a:cxnSpLocks/>
            <a:stCxn id="61" idx="3"/>
            <a:endCxn id="63" idx="1"/>
          </p:cNvCxnSpPr>
          <p:nvPr/>
        </p:nvCxnSpPr>
        <p:spPr>
          <a:xfrm flipV="1">
            <a:off x="2275227" y="4912880"/>
            <a:ext cx="3043663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2E8EBD07-B2CB-4CD3-BB7A-BB2E50D5F096}"/>
              </a:ext>
            </a:extLst>
          </p:cNvPr>
          <p:cNvCxnSpPr>
            <a:cxnSpLocks/>
            <a:stCxn id="62" idx="3"/>
            <a:endCxn id="58" idx="1"/>
          </p:cNvCxnSpPr>
          <p:nvPr/>
        </p:nvCxnSpPr>
        <p:spPr>
          <a:xfrm flipV="1">
            <a:off x="2278238" y="5637008"/>
            <a:ext cx="6038201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6412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2E82A736-FCE6-4C55-B25B-EEC21DDB17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7839" y="2124881"/>
            <a:ext cx="3784367" cy="3711680"/>
          </a:xfrm>
          <a:prstGeom prst="ellipse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67B3C35-8EAE-4023-9DF6-0A2AEF3B29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94"/>
          <a:stretch/>
        </p:blipFill>
        <p:spPr>
          <a:xfrm>
            <a:off x="3220990" y="2184401"/>
            <a:ext cx="3784368" cy="3741982"/>
          </a:xfrm>
          <a:prstGeom prst="ellipse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740E289-5B35-4FF9-A689-D7178FAC3CAA}"/>
              </a:ext>
            </a:extLst>
          </p:cNvPr>
          <p:cNvSpPr/>
          <p:nvPr/>
        </p:nvSpPr>
        <p:spPr>
          <a:xfrm>
            <a:off x="0" y="0"/>
            <a:ext cx="12192000" cy="152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F6E1988-8CF8-4E0B-AF80-6847F72ED2CA}"/>
              </a:ext>
            </a:extLst>
          </p:cNvPr>
          <p:cNvSpPr/>
          <p:nvPr/>
        </p:nvSpPr>
        <p:spPr>
          <a:xfrm>
            <a:off x="0" y="0"/>
            <a:ext cx="609600" cy="152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018B80C-9B1F-44C1-854D-C2CE118115DC}"/>
              </a:ext>
            </a:extLst>
          </p:cNvPr>
          <p:cNvSpPr/>
          <p:nvPr/>
        </p:nvSpPr>
        <p:spPr>
          <a:xfrm>
            <a:off x="609600" y="0"/>
            <a:ext cx="609600" cy="152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4C0B46F-2472-4E4A-85FD-530AC03FD2A2}"/>
              </a:ext>
            </a:extLst>
          </p:cNvPr>
          <p:cNvSpPr/>
          <p:nvPr/>
        </p:nvSpPr>
        <p:spPr>
          <a:xfrm>
            <a:off x="1219200" y="0"/>
            <a:ext cx="609600" cy="152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351AD10-463B-49C2-916D-D40813C4DB9E}"/>
              </a:ext>
            </a:extLst>
          </p:cNvPr>
          <p:cNvSpPr/>
          <p:nvPr/>
        </p:nvSpPr>
        <p:spPr>
          <a:xfrm>
            <a:off x="1828800" y="0"/>
            <a:ext cx="609600" cy="152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3DF30A8-23AA-494A-A9A4-9C37828808A3}"/>
              </a:ext>
            </a:extLst>
          </p:cNvPr>
          <p:cNvSpPr/>
          <p:nvPr/>
        </p:nvSpPr>
        <p:spPr>
          <a:xfrm>
            <a:off x="2438400" y="0"/>
            <a:ext cx="609600" cy="152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7C6D2DB-6E58-4A3F-B8C6-E9ABE1F65485}"/>
              </a:ext>
            </a:extLst>
          </p:cNvPr>
          <p:cNvCxnSpPr/>
          <p:nvPr/>
        </p:nvCxnSpPr>
        <p:spPr>
          <a:xfrm>
            <a:off x="609600" y="1168400"/>
            <a:ext cx="11582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1C0CEF0-63AD-4578-A709-86C36C932443}"/>
              </a:ext>
            </a:extLst>
          </p:cNvPr>
          <p:cNvSpPr txBox="1"/>
          <p:nvPr/>
        </p:nvSpPr>
        <p:spPr>
          <a:xfrm>
            <a:off x="609600" y="368012"/>
            <a:ext cx="3670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사업화 전략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A7336D-8A3F-40B0-B3BD-D5600236E81A}"/>
              </a:ext>
            </a:extLst>
          </p:cNvPr>
          <p:cNvSpPr txBox="1"/>
          <p:nvPr/>
        </p:nvSpPr>
        <p:spPr>
          <a:xfrm>
            <a:off x="282266" y="213955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dirty="0">
                <a:solidFill>
                  <a:prstClr val="black"/>
                </a:solidFill>
                <a:latin typeface="Arial"/>
                <a:ea typeface="나눔스퀘어 Light"/>
              </a:rPr>
              <a:t>8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DCE3B14-18B1-4761-B952-E9C4B32B0F9C}"/>
              </a:ext>
            </a:extLst>
          </p:cNvPr>
          <p:cNvSpPr/>
          <p:nvPr/>
        </p:nvSpPr>
        <p:spPr>
          <a:xfrm>
            <a:off x="6187840" y="2131600"/>
            <a:ext cx="3784367" cy="3711679"/>
          </a:xfrm>
          <a:prstGeom prst="ellipse">
            <a:avLst/>
          </a:prstGeom>
          <a:solidFill>
            <a:schemeClr val="accent2">
              <a:lumMod val="90000"/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CF65C4AF-8186-4E3F-9069-2ADF20A96A0B}"/>
              </a:ext>
            </a:extLst>
          </p:cNvPr>
          <p:cNvSpPr/>
          <p:nvPr/>
        </p:nvSpPr>
        <p:spPr>
          <a:xfrm>
            <a:off x="3220991" y="2191041"/>
            <a:ext cx="3784367" cy="3722365"/>
          </a:xfrm>
          <a:prstGeom prst="ellipse">
            <a:avLst/>
          </a:prstGeom>
          <a:solidFill>
            <a:schemeClr val="accent1"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537A859-4889-47D5-8C91-DFB31891FEB0}"/>
              </a:ext>
            </a:extLst>
          </p:cNvPr>
          <p:cNvSpPr txBox="1"/>
          <p:nvPr/>
        </p:nvSpPr>
        <p:spPr>
          <a:xfrm>
            <a:off x="7709609" y="3798121"/>
            <a:ext cx="15488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spc="-150" dirty="0">
                <a:solidFill>
                  <a:prstClr val="white"/>
                </a:solidFill>
                <a:latin typeface="나눔스퀘어 ExtraBold"/>
                <a:ea typeface="나눔스퀘어 ExtraBold"/>
              </a:rPr>
              <a:t>꾸미기 필터</a:t>
            </a:r>
            <a:endParaRPr kumimoji="0" lang="ko-KR" altLang="en-US" sz="2400" b="0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/>
              <a:ea typeface="나눔스퀘어 ExtraBold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2F79553-7CB9-47F9-80F2-641F15DCD561}"/>
              </a:ext>
            </a:extLst>
          </p:cNvPr>
          <p:cNvSpPr txBox="1"/>
          <p:nvPr/>
        </p:nvSpPr>
        <p:spPr>
          <a:xfrm>
            <a:off x="3694618" y="3829160"/>
            <a:ext cx="1779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인식 필터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ECB1AD20-CBEB-4126-A49B-75ED1679D72D}"/>
              </a:ext>
            </a:extLst>
          </p:cNvPr>
          <p:cNvGrpSpPr/>
          <p:nvPr/>
        </p:nvGrpSpPr>
        <p:grpSpPr>
          <a:xfrm>
            <a:off x="169191" y="4913797"/>
            <a:ext cx="3319218" cy="1268020"/>
            <a:chOff x="789221" y="2006694"/>
            <a:chExt cx="3319218" cy="1268020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E86F6B8-774A-48BC-8EFC-375E25C1D4E5}"/>
                </a:ext>
              </a:extLst>
            </p:cNvPr>
            <p:cNvSpPr txBox="1"/>
            <p:nvPr/>
          </p:nvSpPr>
          <p:spPr>
            <a:xfrm>
              <a:off x="818756" y="2006694"/>
              <a:ext cx="32896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+mn-cs"/>
                </a:rPr>
                <a:t>마스크 인식 유료 필터 제공</a:t>
              </a: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3A5E7DBF-6353-46D4-B129-A354FF2DF098}"/>
                </a:ext>
              </a:extLst>
            </p:cNvPr>
            <p:cNvCxnSpPr>
              <a:cxnSpLocks/>
            </p:cNvCxnSpPr>
            <p:nvPr/>
          </p:nvCxnSpPr>
          <p:spPr>
            <a:xfrm>
              <a:off x="789221" y="2462391"/>
              <a:ext cx="2613198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8AF65D6-6418-4518-9956-275B578B70AC}"/>
                </a:ext>
              </a:extLst>
            </p:cNvPr>
            <p:cNvSpPr txBox="1"/>
            <p:nvPr/>
          </p:nvSpPr>
          <p:spPr>
            <a:xfrm>
              <a:off x="789221" y="2628383"/>
              <a:ext cx="261319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마스크를 인식할 수 있는 어플의 유료 필터 제공</a:t>
              </a: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A2666A8F-A334-4A5E-B31D-DA16C0DC4D5D}"/>
              </a:ext>
            </a:extLst>
          </p:cNvPr>
          <p:cNvGrpSpPr/>
          <p:nvPr/>
        </p:nvGrpSpPr>
        <p:grpSpPr>
          <a:xfrm>
            <a:off x="9060604" y="1542077"/>
            <a:ext cx="3000220" cy="991021"/>
            <a:chOff x="789221" y="2006694"/>
            <a:chExt cx="3000220" cy="991021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9B0E4F2-A5D3-44AE-A594-2C841724BEC7}"/>
                </a:ext>
              </a:extLst>
            </p:cNvPr>
            <p:cNvSpPr txBox="1"/>
            <p:nvPr/>
          </p:nvSpPr>
          <p:spPr>
            <a:xfrm>
              <a:off x="818756" y="2006694"/>
              <a:ext cx="29706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+mn-cs"/>
                </a:rPr>
                <a:t>마스크 꾸미는 필터 제공</a:t>
              </a:r>
            </a:p>
          </p:txBody>
        </p: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71DC96F2-ABC7-439A-B096-2AED84ED64C6}"/>
                </a:ext>
              </a:extLst>
            </p:cNvPr>
            <p:cNvCxnSpPr>
              <a:cxnSpLocks/>
            </p:cNvCxnSpPr>
            <p:nvPr/>
          </p:nvCxnSpPr>
          <p:spPr>
            <a:xfrm>
              <a:off x="789221" y="2462391"/>
              <a:ext cx="2613198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AF3EAC1-616F-410E-B99A-AA2C3B0BFDED}"/>
                </a:ext>
              </a:extLst>
            </p:cNvPr>
            <p:cNvSpPr txBox="1"/>
            <p:nvPr/>
          </p:nvSpPr>
          <p:spPr>
            <a:xfrm>
              <a:off x="789221" y="2628383"/>
              <a:ext cx="26131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마스크 꾸미는 필터 제공</a:t>
              </a:r>
            </a:p>
          </p:txBody>
        </p:sp>
      </p:grp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268A6F34-7BEC-4AC7-8398-34A4DBDBE1F8}"/>
              </a:ext>
            </a:extLst>
          </p:cNvPr>
          <p:cNvSpPr/>
          <p:nvPr/>
        </p:nvSpPr>
        <p:spPr>
          <a:xfrm>
            <a:off x="609600" y="1419529"/>
            <a:ext cx="2611390" cy="7119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0EDEEC7-C591-4485-9C34-3394E0928E90}"/>
              </a:ext>
            </a:extLst>
          </p:cNvPr>
          <p:cNvSpPr txBox="1"/>
          <p:nvPr/>
        </p:nvSpPr>
        <p:spPr>
          <a:xfrm>
            <a:off x="709208" y="1552365"/>
            <a:ext cx="2433439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유료 서비스 중심</a:t>
            </a:r>
          </a:p>
        </p:txBody>
      </p:sp>
    </p:spTree>
    <p:extLst>
      <p:ext uri="{BB962C8B-B14F-4D97-AF65-F5344CB8AC3E}">
        <p14:creationId xmlns:p14="http://schemas.microsoft.com/office/powerpoint/2010/main" val="3707260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C461E-39CA-45ED-B914-2B4D6D0A696C}"/>
              </a:ext>
            </a:extLst>
          </p:cNvPr>
          <p:cNvSpPr txBox="1"/>
          <p:nvPr/>
        </p:nvSpPr>
        <p:spPr>
          <a:xfrm>
            <a:off x="967236" y="127626"/>
            <a:ext cx="4114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-300" normalizeH="0" baseline="0" noProof="0" dirty="0">
                <a:ln>
                  <a:noFill/>
                </a:ln>
                <a:solidFill>
                  <a:srgbClr val="C7905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자료 출처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851894-F5B1-43CC-AA4D-37C88914C625}"/>
              </a:ext>
            </a:extLst>
          </p:cNvPr>
          <p:cNvSpPr txBox="1"/>
          <p:nvPr/>
        </p:nvSpPr>
        <p:spPr>
          <a:xfrm>
            <a:off x="127591" y="111943"/>
            <a:ext cx="7120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C7905A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Part 9,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C7905A">
                  <a:lumMod val="60000"/>
                  <a:lumOff val="40000"/>
                </a:srgbClr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664FC01F-EF01-447E-87DC-0C61E61FC970}"/>
              </a:ext>
            </a:extLst>
          </p:cNvPr>
          <p:cNvCxnSpPr>
            <a:cxnSpLocks/>
          </p:cNvCxnSpPr>
          <p:nvPr/>
        </p:nvCxnSpPr>
        <p:spPr>
          <a:xfrm>
            <a:off x="271249" y="6550519"/>
            <a:ext cx="11920751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7658FE72-0984-4D30-B113-1B6B4B454C1D}"/>
              </a:ext>
            </a:extLst>
          </p:cNvPr>
          <p:cNvSpPr txBox="1"/>
          <p:nvPr/>
        </p:nvSpPr>
        <p:spPr>
          <a:xfrm>
            <a:off x="750318" y="1222959"/>
            <a:ext cx="10691363" cy="5227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Bold"/>
                <a:ea typeface="나눔스퀘어 Bold"/>
                <a:cs typeface="+mn-cs"/>
                <a:hlinkClick r:id="rId2"/>
              </a:rPr>
              <a:t>https://alcherainc.com/ko/</a:t>
            </a:r>
          </a:p>
          <a:p>
            <a:pPr marL="457200" marR="0" lvl="0" indent="-4572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Bold"/>
                <a:ea typeface="나눔스퀘어 Bold"/>
                <a:cs typeface="+mn-cs"/>
                <a:hlinkClick r:id="rId2"/>
              </a:rPr>
              <a:t>https://alcherainc.com/ko/%EC%9D%B8%ED%84%B0%EB%B7%B0ai%EB%A1%9C-%EA%BF%88%EC%9D%98-%EC%8B%9C%EB%8C%80-%EC%97%AC%EB%8A%94-%EC%95%8C%EC%B2%B4%EB%9D%BC-%EA%B9%80%EC%A0%95%EB%B0%B0%C2%B7%ED%99%A9%EC%98%81/</a:t>
            </a:r>
          </a:p>
          <a:p>
            <a:pPr marL="457200" marR="0" lvl="0" indent="-4572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Bold"/>
                <a:ea typeface="나눔스퀘어 Bold"/>
                <a:cs typeface="+mn-cs"/>
                <a:hlinkClick r:id="rId2"/>
              </a:rPr>
              <a:t>https://zdnet.co.kr/view/?no=20210309112229</a:t>
            </a:r>
          </a:p>
          <a:p>
            <a:pPr marL="457200" marR="0" lvl="0" indent="-4572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Bold"/>
                <a:ea typeface="나눔스퀘어 Bold"/>
                <a:cs typeface="+mn-cs"/>
                <a:hlinkClick r:id="rId2"/>
              </a:rPr>
              <a:t>http://www.industrynews.co.kr</a:t>
            </a:r>
          </a:p>
          <a:p>
            <a:pPr marL="457200" marR="0" lvl="0" indent="-4572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Bold"/>
                <a:ea typeface="나눔스퀘어 Bold"/>
                <a:cs typeface="+mn-cs"/>
                <a:hlinkClick r:id="rId2"/>
              </a:rPr>
              <a:t>https://github.com/ageitgey/face_recognition#find-faces-in-pictures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Bold"/>
              <a:ea typeface="나눔스퀘어 Bold"/>
              <a:cs typeface="+mn-cs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Bold"/>
                <a:ea typeface="나눔스퀘어 Bold"/>
                <a:cs typeface="+mn-cs"/>
                <a:hlinkClick r:id="rId3"/>
              </a:rPr>
              <a:t>https://alcherainc.com/ko/%EC%9D%B8%ED%84%B0%EB%B7%B0ai%EB%A1%9C-%EA%BF%88%EC%9D%98-%EC%8B%9C%EB%8C%80-%EC%97%AC%EB%8A%94-%EC%95%8C%EC%B2%B4%EB%9D%BC-%EA%B9%80%EC%A0%95%EB%B0%B0%C2%B7%ED%99%A9%EC%98%81/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Bold"/>
              <a:ea typeface="나눔스퀘어 Bold"/>
              <a:cs typeface="+mn-cs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Bold"/>
                <a:ea typeface="나눔스퀘어 Bold"/>
                <a:cs typeface="+mn-cs"/>
                <a:hlinkClick r:id="rId4"/>
              </a:rPr>
              <a:t>https://github.com/ageitgey/face_recognition/blob/master/README_Korean.md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Bold"/>
              <a:ea typeface="나눔스퀘어 Bold"/>
              <a:cs typeface="+mn-cs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Bold"/>
                <a:ea typeface="나눔스퀘어 Bold"/>
                <a:cs typeface="+mn-cs"/>
                <a:hlinkClick r:id="rId5"/>
              </a:rPr>
              <a:t>https://ukayzm.github.io/python-face-recognition/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Bold"/>
              <a:ea typeface="나눔스퀘어 Bold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6184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8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실내, 사람이(가) 표시된 사진&#10;&#10;자동 생성된 설명">
            <a:extLst>
              <a:ext uri="{FF2B5EF4-FFF2-40B4-BE49-F238E27FC236}">
                <a16:creationId xmlns:a16="http://schemas.microsoft.com/office/drawing/2014/main" id="{4D077A45-DF2B-4618-9394-A141B13B14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029" y="1210058"/>
            <a:ext cx="5647941" cy="56479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3D82F33-5629-4A89-96F7-5348A5E7BF64}"/>
              </a:ext>
            </a:extLst>
          </p:cNvPr>
          <p:cNvSpPr txBox="1"/>
          <p:nvPr/>
        </p:nvSpPr>
        <p:spPr>
          <a:xfrm>
            <a:off x="3877059" y="499731"/>
            <a:ext cx="443788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6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+mn-cs"/>
              </a:rPr>
              <a:t>Thank You</a:t>
            </a:r>
            <a:endParaRPr kumimoji="1" lang="ko-KR" altLang="en-US" sz="6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32774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0EB80E6-E66A-481A-A233-E9FBFC0A73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750082"/>
              </p:ext>
            </p:extLst>
          </p:nvPr>
        </p:nvGraphicFramePr>
        <p:xfrm>
          <a:off x="370840" y="1325118"/>
          <a:ext cx="5725160" cy="28788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53770">
                  <a:extLst>
                    <a:ext uri="{9D8B030D-6E8A-4147-A177-3AD203B41FA5}">
                      <a16:colId xmlns:a16="http://schemas.microsoft.com/office/drawing/2014/main" val="1492900796"/>
                    </a:ext>
                  </a:extLst>
                </a:gridCol>
                <a:gridCol w="953770">
                  <a:extLst>
                    <a:ext uri="{9D8B030D-6E8A-4147-A177-3AD203B41FA5}">
                      <a16:colId xmlns:a16="http://schemas.microsoft.com/office/drawing/2014/main" val="967867392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1351005119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1659009461"/>
                    </a:ext>
                  </a:extLst>
                </a:gridCol>
                <a:gridCol w="861060">
                  <a:extLst>
                    <a:ext uri="{9D8B030D-6E8A-4147-A177-3AD203B41FA5}">
                      <a16:colId xmlns:a16="http://schemas.microsoft.com/office/drawing/2014/main" val="1368651266"/>
                    </a:ext>
                  </a:extLst>
                </a:gridCol>
                <a:gridCol w="1047750">
                  <a:extLst>
                    <a:ext uri="{9D8B030D-6E8A-4147-A177-3AD203B41FA5}">
                      <a16:colId xmlns:a16="http://schemas.microsoft.com/office/drawing/2014/main" val="28148792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이름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Face Book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15495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규모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대기업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영리 목적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사기업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주제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음성</a:t>
                      </a: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/</a:t>
                      </a: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데이터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1974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소개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페이스북은 미국 캘리포니아주 멘로파크에 본사를 둔 미국의 기술 대기업이다</a:t>
                      </a: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752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연구 기술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환경에 대한 정보를 추출하는 디지털 이미지와 비디오에서 파생된 시각적 센서를 만들어 오늘날 사람들이 시각적으로 하는 작업을 자동화할 수 있도록 한다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 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AI Habitat: AI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연구를 위한 시뮬레이션 플랫폼으로 물건의 위치나 가구배치를 가상 현실로 보여주는 인공지능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embedded AI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를 탑재한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3D simulator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이다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en-US" sz="1100" kern="100" dirty="0" err="1">
                          <a:solidFill>
                            <a:schemeClr val="tx1"/>
                          </a:solidFill>
                          <a:effectLst/>
                        </a:rPr>
                        <a:t>ParlAI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: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사람과 자연스럽게 대화할 수 있는 지능형 </a:t>
                      </a:r>
                      <a:r>
                        <a:rPr lang="ko-KR" sz="1100" kern="100" dirty="0" err="1">
                          <a:solidFill>
                            <a:schemeClr val="tx1"/>
                          </a:solidFill>
                          <a:effectLst/>
                        </a:rPr>
                        <a:t>챗봇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.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AAT: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시각 장애인을 위한 사진 설명을 자동으로 음성을 통해 설명해주는 시스템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3267226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20A1666E-FEB0-495C-9A22-70AC0C6BA2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154851"/>
              </p:ext>
            </p:extLst>
          </p:nvPr>
        </p:nvGraphicFramePr>
        <p:xfrm>
          <a:off x="370840" y="4203954"/>
          <a:ext cx="5725160" cy="193243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53770">
                  <a:extLst>
                    <a:ext uri="{9D8B030D-6E8A-4147-A177-3AD203B41FA5}">
                      <a16:colId xmlns:a16="http://schemas.microsoft.com/office/drawing/2014/main" val="3179677891"/>
                    </a:ext>
                  </a:extLst>
                </a:gridCol>
                <a:gridCol w="953770">
                  <a:extLst>
                    <a:ext uri="{9D8B030D-6E8A-4147-A177-3AD203B41FA5}">
                      <a16:colId xmlns:a16="http://schemas.microsoft.com/office/drawing/2014/main" val="71723175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408991094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4120791219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2070492293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24447939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이름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한국전자통신연구원의 인공지능연구소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84945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규모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중소기업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영리 목적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연구소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주제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시각</a:t>
                      </a: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/</a:t>
                      </a: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보안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81069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소개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인공지능연구소는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ETRI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의 비전인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‘</a:t>
                      </a:r>
                      <a:r>
                        <a:rPr lang="ko-KR" sz="1100" kern="100" dirty="0" err="1">
                          <a:solidFill>
                            <a:schemeClr val="tx1"/>
                          </a:solidFill>
                          <a:effectLst/>
                        </a:rPr>
                        <a:t>미래사회을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 만들어가는 국가 지능화 종합연구기관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’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의 중추 역할을 담당하기 위한 핵심 연구개발을 수행하고 있다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인공지능을 비롯한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ICT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전문 </a:t>
                      </a:r>
                      <a:r>
                        <a:rPr lang="ko-KR" sz="1100" kern="100" dirty="0" err="1">
                          <a:solidFill>
                            <a:schemeClr val="tx1"/>
                          </a:solidFill>
                          <a:effectLst/>
                        </a:rPr>
                        <a:t>석박사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 인력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450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여명이 핵심 연구개발을 담당하고 있다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3053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연구 기술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유튜브 동영상으로 이해하기 쉽게 설명이 되어 있는데 개인으로는 맨 마지막의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‘</a:t>
                      </a:r>
                      <a:r>
                        <a:rPr lang="ko-KR" sz="1100" kern="100" dirty="0" err="1">
                          <a:solidFill>
                            <a:schemeClr val="tx1"/>
                          </a:solidFill>
                          <a:effectLst/>
                        </a:rPr>
                        <a:t>드론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 시뮬레이터를 활용한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RL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기반 자율비행 기술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’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이 가장 흥미로웠다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상용화되게 된다면 현장에 나가 근무하는 경찰의 지원을 주로 하게 될 것이라고 영상에서는 설명했다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8467351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60D3918C-EB84-4266-BEEE-6ED1E234C6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107587"/>
              </p:ext>
            </p:extLst>
          </p:nvPr>
        </p:nvGraphicFramePr>
        <p:xfrm>
          <a:off x="6096000" y="4589907"/>
          <a:ext cx="5725160" cy="2133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53770">
                  <a:extLst>
                    <a:ext uri="{9D8B030D-6E8A-4147-A177-3AD203B41FA5}">
                      <a16:colId xmlns:a16="http://schemas.microsoft.com/office/drawing/2014/main" val="1942221426"/>
                    </a:ext>
                  </a:extLst>
                </a:gridCol>
                <a:gridCol w="953770">
                  <a:extLst>
                    <a:ext uri="{9D8B030D-6E8A-4147-A177-3AD203B41FA5}">
                      <a16:colId xmlns:a16="http://schemas.microsoft.com/office/drawing/2014/main" val="3693525784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583873772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1913689985"/>
                    </a:ext>
                  </a:extLst>
                </a:gridCol>
                <a:gridCol w="861060">
                  <a:extLst>
                    <a:ext uri="{9D8B030D-6E8A-4147-A177-3AD203B41FA5}">
                      <a16:colId xmlns:a16="http://schemas.microsoft.com/office/drawing/2014/main" val="36550807"/>
                    </a:ext>
                  </a:extLst>
                </a:gridCol>
                <a:gridCol w="1047750">
                  <a:extLst>
                    <a:ext uri="{9D8B030D-6E8A-4147-A177-3AD203B41FA5}">
                      <a16:colId xmlns:a16="http://schemas.microsoft.com/office/drawing/2014/main" val="2683477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이름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지스트 인공지능 연구소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19169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규모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벤쳐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영리 목적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연구소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주제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시각</a:t>
                      </a: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/</a:t>
                      </a: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데이터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1550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기업 소개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‘</a:t>
                      </a: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GIST’</a:t>
                      </a: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는 광주과학기술원을 말하며</a:t>
                      </a: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지스트 인공지능 연구소는 광주과학기술원에서 산하에 두는 인공지능 연구소라는 것을 뜻한다</a:t>
                      </a: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. </a:t>
                      </a: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홈페이지를 보면</a:t>
                      </a: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 2017</a:t>
                      </a: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년에 인공지능센터로 설립되었고</a:t>
                      </a: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 2018</a:t>
                      </a: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년도에 인공지능 연구소로 임명되었다</a:t>
                      </a: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67805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연구 기술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극도로 변화하는 상황에서 시각적 지역화를 위한 형상 기반 표현인데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이는 이미 논문으로 나온 연구이며 아래 사진을 보면서 논문을 읽으면 더 쉽게 이해가 될 것이다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주로 논문 형태로 성과를 내고 있으며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위는 이미 성과가 나온 프로젝트들이다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현재 실시간으로 수행중인 과제는 홈페이지에서 따로 확인이 가능하다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7500018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C8D70713-EA58-4FCF-88BD-AC671B770E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560466"/>
              </p:ext>
            </p:extLst>
          </p:nvPr>
        </p:nvGraphicFramePr>
        <p:xfrm>
          <a:off x="6096000" y="1328547"/>
          <a:ext cx="5725160" cy="153009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53770">
                  <a:extLst>
                    <a:ext uri="{9D8B030D-6E8A-4147-A177-3AD203B41FA5}">
                      <a16:colId xmlns:a16="http://schemas.microsoft.com/office/drawing/2014/main" val="2908238689"/>
                    </a:ext>
                  </a:extLst>
                </a:gridCol>
                <a:gridCol w="953770">
                  <a:extLst>
                    <a:ext uri="{9D8B030D-6E8A-4147-A177-3AD203B41FA5}">
                      <a16:colId xmlns:a16="http://schemas.microsoft.com/office/drawing/2014/main" val="3674948879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4130037764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359592485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1210652803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48139629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이름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마이크로 소프트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86015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규모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대기업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영리 목적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사기업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주제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시각</a:t>
                      </a: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/</a:t>
                      </a: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보안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04341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소개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마이크로 소프트는</a:t>
                      </a: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 1975</a:t>
                      </a: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년에 빌게이츠와 폴 앨런이 세운 세계 최대의 다국적 소프트웨어 및 하드웨어 기업이다</a:t>
                      </a: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. 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33433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연구 기술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“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Learning visuomotor policies for autonomous systems from event-based cameras”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가 있다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직역하자면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‘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이벤트 기반 카메라에서 자율 시스템을 위한 비주얼 모터 정책 학습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’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인데 실제 사이트로 들어가서 연구 내용을 확인해보면 </a:t>
                      </a:r>
                      <a:r>
                        <a:rPr lang="ko-KR" sz="1100" kern="100" dirty="0" err="1">
                          <a:solidFill>
                            <a:schemeClr val="tx1"/>
                          </a:solidFill>
                          <a:effectLst/>
                        </a:rPr>
                        <a:t>드론이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 자동으로 장애물을 피해가는 영상을 확인해볼 수 있다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3527854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CDE15131-4B8A-4208-8E5D-6C5C7E8A7D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7241551"/>
              </p:ext>
            </p:extLst>
          </p:nvPr>
        </p:nvGraphicFramePr>
        <p:xfrm>
          <a:off x="6096000" y="2858643"/>
          <a:ext cx="5725160" cy="173126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53770">
                  <a:extLst>
                    <a:ext uri="{9D8B030D-6E8A-4147-A177-3AD203B41FA5}">
                      <a16:colId xmlns:a16="http://schemas.microsoft.com/office/drawing/2014/main" val="3618009779"/>
                    </a:ext>
                  </a:extLst>
                </a:gridCol>
                <a:gridCol w="953770">
                  <a:extLst>
                    <a:ext uri="{9D8B030D-6E8A-4147-A177-3AD203B41FA5}">
                      <a16:colId xmlns:a16="http://schemas.microsoft.com/office/drawing/2014/main" val="3584955474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3339887050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3068829400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1486773701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30540200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이름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지피지기 소프트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97814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규모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벤처기업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영리 목적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사기업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주제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데이터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86452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기업 소개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2017</a:t>
                      </a: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년도부터 설립된 응용 소프트웨어계열의 </a:t>
                      </a: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차 산업혁명이 이끌어 갈 지능정보사회의 핵심기술을 보유한 기업으로 성장하고자 하는 벤처기업이다</a:t>
                      </a: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. 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5696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연구 기술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실시간 미세먼지를 모니터링해서 모은 데이터들로 미세먼지 예측 알고리즘 개발에 </a:t>
                      </a:r>
                      <a:r>
                        <a:rPr lang="ko-KR" sz="1100" kern="100" dirty="0" err="1">
                          <a:solidFill>
                            <a:schemeClr val="tx1"/>
                          </a:solidFill>
                          <a:effectLst/>
                        </a:rPr>
                        <a:t>착수중이다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관련해서 출원한 특허는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‘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미세먼지 측정기를 통해 산출된 측정데이터의 오류를 기계학습을 기반으로 보정할 수 있는 보정장치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(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출원번호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: 10-2019-0136512, 10-2019-0136516)’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등이 있다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840438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CFDC9C4-51AA-4D50-A4C8-47302DBD322A}"/>
              </a:ext>
            </a:extLst>
          </p:cNvPr>
          <p:cNvSpPr txBox="1"/>
          <p:nvPr/>
        </p:nvSpPr>
        <p:spPr>
          <a:xfrm>
            <a:off x="609600" y="368012"/>
            <a:ext cx="548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개인 기업 조사 요약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240E87-94D6-4309-9F82-5A9112AA467B}"/>
              </a:ext>
            </a:extLst>
          </p:cNvPr>
          <p:cNvSpPr txBox="1"/>
          <p:nvPr/>
        </p:nvSpPr>
        <p:spPr>
          <a:xfrm>
            <a:off x="282266" y="213955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dirty="0">
                <a:solidFill>
                  <a:prstClr val="black"/>
                </a:solidFill>
                <a:latin typeface="Arial"/>
                <a:ea typeface="나눔스퀘어 Light"/>
              </a:rPr>
              <a:t>1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15A5CAE6-3B65-4875-9F46-3F47CED35CE7}"/>
              </a:ext>
            </a:extLst>
          </p:cNvPr>
          <p:cNvCxnSpPr/>
          <p:nvPr/>
        </p:nvCxnSpPr>
        <p:spPr>
          <a:xfrm>
            <a:off x="609600" y="1196975"/>
            <a:ext cx="11582400" cy="0"/>
          </a:xfrm>
          <a:prstGeom prst="line">
            <a:avLst/>
          </a:prstGeom>
          <a:ln>
            <a:solidFill>
              <a:srgbClr val="EE8D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7250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8C2AAEC-7630-4FA7-8A41-C7CC88A302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5659766"/>
              </p:ext>
            </p:extLst>
          </p:nvPr>
        </p:nvGraphicFramePr>
        <p:xfrm>
          <a:off x="370840" y="161925"/>
          <a:ext cx="5725160" cy="314756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53770">
                  <a:extLst>
                    <a:ext uri="{9D8B030D-6E8A-4147-A177-3AD203B41FA5}">
                      <a16:colId xmlns:a16="http://schemas.microsoft.com/office/drawing/2014/main" val="716283556"/>
                    </a:ext>
                  </a:extLst>
                </a:gridCol>
                <a:gridCol w="953770">
                  <a:extLst>
                    <a:ext uri="{9D8B030D-6E8A-4147-A177-3AD203B41FA5}">
                      <a16:colId xmlns:a16="http://schemas.microsoft.com/office/drawing/2014/main" val="2827853442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4149431828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3913666859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1927859002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17700428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기업 이름</a:t>
                      </a:r>
                      <a:endParaRPr lang="ko-KR" sz="8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㈜ 삼 성</a:t>
                      </a:r>
                      <a:endParaRPr lang="ko-KR" sz="8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7991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기업 규모</a:t>
                      </a:r>
                      <a:endParaRPr lang="ko-KR" sz="8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대기업</a:t>
                      </a:r>
                      <a:endParaRPr lang="ko-KR" sz="8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영리 목적</a:t>
                      </a:r>
                      <a:endParaRPr lang="ko-KR" sz="8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사기업</a:t>
                      </a:r>
                      <a:endParaRPr lang="ko-KR" sz="8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주제</a:t>
                      </a:r>
                      <a:endParaRPr lang="ko-KR" sz="8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보안</a:t>
                      </a:r>
                      <a:endParaRPr lang="ko-KR" sz="8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17888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기업 소개</a:t>
                      </a:r>
                      <a:endParaRPr lang="ko-KR" sz="8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삼성계열 전산업체로 삼성의</a:t>
                      </a: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 IT </a:t>
                      </a: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서비스와 물류 사업을 담당하고 있다</a:t>
                      </a: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. SDS</a:t>
                      </a: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는</a:t>
                      </a: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 Samsung Data System</a:t>
                      </a: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의 준말이다</a:t>
                      </a: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. </a:t>
                      </a: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인공지능</a:t>
                      </a: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 (AI) </a:t>
                      </a: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과 사물인터넷</a:t>
                      </a: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 (IoT) </a:t>
                      </a: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기술을 접목해 다양한 생활가전 제품을 출시하고 있다</a:t>
                      </a: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8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78746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연구 기술</a:t>
                      </a:r>
                      <a:endParaRPr lang="ko-KR" sz="8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STORM AI for Web: </a:t>
                      </a: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머신 러닝 기반 웹 공격 탐지기술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. </a:t>
                      </a: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신종공격 에 대해 유연한 대처가 가능하고 신종공격인지 시간단축으로 공 격초기에 대응이 가능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8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 dirty="0" err="1">
                          <a:solidFill>
                            <a:schemeClr val="tx1"/>
                          </a:solidFill>
                          <a:effectLst/>
                        </a:rPr>
                        <a:t>그랑데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 AI: AI</a:t>
                      </a: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맞춤 세탁 코스로 세탁물 무게 감지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세제와 섬유유연제 용량 계산 및 투여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자동 오염도 감지로 세탁시간 조절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8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패밀리 허브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: </a:t>
                      </a: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냉장고 벽면의 디스플레이로 식재료 주문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. </a:t>
                      </a: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카메라로 내부 식재료 인식 및 해당 식재료로 가능한 레시피 알림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. </a:t>
                      </a: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자주 사용하는 식재료로 식단 추천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8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 dirty="0" err="1">
                          <a:solidFill>
                            <a:schemeClr val="tx1"/>
                          </a:solidFill>
                          <a:effectLst/>
                        </a:rPr>
                        <a:t>제트봇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 AI: </a:t>
                      </a: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세계 최초로 인텔의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 AI </a:t>
                      </a: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솔루션을 통해 자율 주행 능력이 대폭 개선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. </a:t>
                      </a: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딥러닝 기반의 사물인식 기술을 적용하고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 LiDAR </a:t>
                      </a: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센서와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 3D</a:t>
                      </a: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센서로 집 내부의 주요 장애물과 가전제품 가구 등을 인식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8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9962924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45372D20-705B-48A4-B755-4F48D161F7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0207965"/>
              </p:ext>
            </p:extLst>
          </p:nvPr>
        </p:nvGraphicFramePr>
        <p:xfrm>
          <a:off x="370840" y="3309493"/>
          <a:ext cx="5725160" cy="24765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53770">
                  <a:extLst>
                    <a:ext uri="{9D8B030D-6E8A-4147-A177-3AD203B41FA5}">
                      <a16:colId xmlns:a16="http://schemas.microsoft.com/office/drawing/2014/main" val="757007821"/>
                    </a:ext>
                  </a:extLst>
                </a:gridCol>
                <a:gridCol w="953770">
                  <a:extLst>
                    <a:ext uri="{9D8B030D-6E8A-4147-A177-3AD203B41FA5}">
                      <a16:colId xmlns:a16="http://schemas.microsoft.com/office/drawing/2014/main" val="4287591749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1356694294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3400045503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3939367346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352031262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이름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NC</a:t>
                      </a: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소프트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77665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규모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중견기업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영리 목적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사기업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주제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언어 </a:t>
                      </a: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&amp;</a:t>
                      </a: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게임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23712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소개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온라인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모바일게임 소프트웨어 개발 및 공급업체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 1997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년 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월에 창립하여 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1990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년대 후반 인터넷 기반 온라인 게임의 대중화를 이끈 국내 대표 게임 개발사다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약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200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여명의 직원을 가진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AI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개발부가 존재한다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47303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연구 기술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NC Speech AI lab: ‘</a:t>
                      </a:r>
                      <a:r>
                        <a:rPr lang="en-US" sz="1100" kern="100" dirty="0" err="1">
                          <a:solidFill>
                            <a:schemeClr val="tx1"/>
                          </a:solidFill>
                          <a:effectLst/>
                        </a:rPr>
                        <a:t>VocGAN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’, ‘</a:t>
                      </a:r>
                      <a:r>
                        <a:rPr lang="ko-KR" sz="1100" kern="100" dirty="0" err="1">
                          <a:solidFill>
                            <a:schemeClr val="tx1"/>
                          </a:solidFill>
                          <a:effectLst/>
                        </a:rPr>
                        <a:t>뉴럴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ko-KR" sz="1100" kern="100" dirty="0" err="1">
                          <a:solidFill>
                            <a:schemeClr val="tx1"/>
                          </a:solidFill>
                          <a:effectLst/>
                        </a:rPr>
                        <a:t>보코더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’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등의 텍스트를 음성으로 변환하는 음성합성 기술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AI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기반 야구 정보 서비스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‘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페이지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’: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설정된 응원 구단에 대한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AI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정보 제공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기사 작성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AI: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일기예보 데이터와 미세먼지 자료를 토대로 기사 작성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(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개발 중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)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리니지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M </a:t>
                      </a:r>
                      <a:r>
                        <a:rPr lang="ko-KR" sz="1100" kern="100" dirty="0" err="1">
                          <a:solidFill>
                            <a:schemeClr val="tx1"/>
                          </a:solidFill>
                          <a:effectLst/>
                        </a:rPr>
                        <a:t>보이스커맨드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콘텐츠 자동 생성 기술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9913444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0E45FA74-B559-488F-8F49-BC17947632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1024820"/>
              </p:ext>
            </p:extLst>
          </p:nvPr>
        </p:nvGraphicFramePr>
        <p:xfrm>
          <a:off x="6096000" y="161925"/>
          <a:ext cx="5725160" cy="337616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53770">
                  <a:extLst>
                    <a:ext uri="{9D8B030D-6E8A-4147-A177-3AD203B41FA5}">
                      <a16:colId xmlns:a16="http://schemas.microsoft.com/office/drawing/2014/main" val="2262428056"/>
                    </a:ext>
                  </a:extLst>
                </a:gridCol>
                <a:gridCol w="953770">
                  <a:extLst>
                    <a:ext uri="{9D8B030D-6E8A-4147-A177-3AD203B41FA5}">
                      <a16:colId xmlns:a16="http://schemas.microsoft.com/office/drawing/2014/main" val="4288601719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1735081478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3688306936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2872265486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276052773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기업 이름</a:t>
                      </a:r>
                      <a:endParaRPr lang="ko-KR" sz="8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㈜ 카카오</a:t>
                      </a:r>
                      <a:endParaRPr lang="ko-KR" sz="8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75995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기업 규모</a:t>
                      </a:r>
                      <a:endParaRPr lang="ko-KR" sz="8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대기업</a:t>
                      </a:r>
                      <a:endParaRPr lang="ko-KR" sz="8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영리 목적</a:t>
                      </a:r>
                      <a:endParaRPr lang="ko-KR" sz="8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사기업</a:t>
                      </a:r>
                      <a:endParaRPr lang="ko-KR" sz="8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주제</a:t>
                      </a:r>
                      <a:endParaRPr lang="ko-KR" sz="8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언어</a:t>
                      </a:r>
                      <a:endParaRPr lang="ko-KR" sz="8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71702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기업 소개</a:t>
                      </a:r>
                      <a:endParaRPr lang="ko-KR" sz="8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카카오는 포털 사이트 </a:t>
                      </a: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Daum</a:t>
                      </a: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과 메신저 카카오톡을 비롯해 다양한 서비스를 제공하는 기업이다</a:t>
                      </a: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. </a:t>
                      </a: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특히 카카오 브레인의 경우</a:t>
                      </a: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브레인 클라우드</a:t>
                      </a: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메타러닝</a:t>
                      </a: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영상</a:t>
                      </a: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음성</a:t>
                      </a: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자연어처리가 주요 개발 분야이다</a:t>
                      </a: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. </a:t>
                      </a:r>
                      <a:endParaRPr lang="ko-KR" sz="8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1995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050" kern="100">
                          <a:solidFill>
                            <a:schemeClr val="tx1"/>
                          </a:solidFill>
                          <a:effectLst/>
                        </a:rPr>
                        <a:t>연구 기술</a:t>
                      </a:r>
                      <a:endParaRPr lang="ko-KR" sz="8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어절 </a:t>
                      </a:r>
                      <a:r>
                        <a:rPr lang="ko-KR" sz="1050" kern="100" dirty="0" err="1">
                          <a:solidFill>
                            <a:schemeClr val="tx1"/>
                          </a:solidFill>
                          <a:effectLst/>
                        </a:rPr>
                        <a:t>임베딩</a:t>
                      </a: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 기반 방식 </a:t>
                      </a:r>
                      <a:r>
                        <a:rPr lang="ko-KR" sz="1050" kern="100" dirty="0" err="1">
                          <a:solidFill>
                            <a:schemeClr val="tx1"/>
                          </a:solidFill>
                          <a:effectLst/>
                        </a:rPr>
                        <a:t>챗봇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: </a:t>
                      </a: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입력 문장의 오타나 띄어쓰기 오류로 인한 문장에 대한 문장 분류 문제 해결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. </a:t>
                      </a: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추가 향상을 위해 자모 </a:t>
                      </a:r>
                      <a:r>
                        <a:rPr lang="ko-KR" sz="1050" kern="100" dirty="0" err="1">
                          <a:solidFill>
                            <a:schemeClr val="tx1"/>
                          </a:solidFill>
                          <a:effectLst/>
                        </a:rPr>
                        <a:t>드롭아웃과</a:t>
                      </a: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 띄어쓰기 없는 문장 생성의 두가지 데이터 노이즈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(noise)</a:t>
                      </a: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추가 방법도 제안됨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8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ko-KR" sz="1050" kern="100" dirty="0" err="1">
                          <a:solidFill>
                            <a:schemeClr val="tx1"/>
                          </a:solidFill>
                          <a:effectLst/>
                        </a:rPr>
                        <a:t>제주어</a:t>
                      </a: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 기계번역 모델과 음성합성 모델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: </a:t>
                      </a: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딥러닝 기술을 이용하여 사멸한 위기에 처해있는 제주어를 음성합성 모델로 보존하는 것이다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8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사용자 맞춤 음악 추천 음성인식으로 음악 검색</a:t>
                      </a:r>
                      <a:endParaRPr lang="ko-KR" sz="8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음성인식으로 톡 보내기 및 일정 등록하기</a:t>
                      </a:r>
                      <a:endParaRPr lang="ko-KR" sz="8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대중교통 정보 제공 장소 및 맛집 추천</a:t>
                      </a:r>
                      <a:endParaRPr lang="ko-KR" sz="8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ko-KR" sz="1050" kern="100" dirty="0">
                          <a:solidFill>
                            <a:schemeClr val="tx1"/>
                          </a:solidFill>
                          <a:effectLst/>
                        </a:rPr>
                        <a:t>음성인식으로 날씨 정보 얻기 알람 맞추기 대화하기</a:t>
                      </a:r>
                      <a:endParaRPr lang="ko-KR" sz="8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2792907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7C076405-25AF-42B9-8EEF-C473259F9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4452898"/>
              </p:ext>
            </p:extLst>
          </p:nvPr>
        </p:nvGraphicFramePr>
        <p:xfrm>
          <a:off x="6096000" y="3538093"/>
          <a:ext cx="5725160" cy="11277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53770">
                  <a:extLst>
                    <a:ext uri="{9D8B030D-6E8A-4147-A177-3AD203B41FA5}">
                      <a16:colId xmlns:a16="http://schemas.microsoft.com/office/drawing/2014/main" val="2734385840"/>
                    </a:ext>
                  </a:extLst>
                </a:gridCol>
                <a:gridCol w="953770">
                  <a:extLst>
                    <a:ext uri="{9D8B030D-6E8A-4147-A177-3AD203B41FA5}">
                      <a16:colId xmlns:a16="http://schemas.microsoft.com/office/drawing/2014/main" val="1074461950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4243315544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3756521342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1829540569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15770338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이름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서울도시가스 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64833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규모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중견기업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영리 목적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사기업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주제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데이터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75082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소개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대한민국의 도시가스 업체로 도시가스 업체 중 가장 큰 업체이다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서울특별시 서부지역과 고양시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파주시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김포시에 도시가스를 공급한다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4741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연구 기술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 dirty="0" err="1">
                          <a:solidFill>
                            <a:schemeClr val="tx1"/>
                          </a:solidFill>
                          <a:effectLst/>
                        </a:rPr>
                        <a:t>빅테이터를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 기반으로 가스 기록을 모으고  </a:t>
                      </a:r>
                      <a:r>
                        <a:rPr lang="ko-KR" sz="1100" kern="100" dirty="0" err="1">
                          <a:solidFill>
                            <a:schemeClr val="tx1"/>
                          </a:solidFill>
                          <a:effectLst/>
                        </a:rPr>
                        <a:t>딥러닝으로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 학습시켜 가스가 누수 됐는지 탐지하는 알고리즘을 개발하였다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48811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BC4E0CEC-004C-4B92-A9F1-A13BB2EEC1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1742112"/>
              </p:ext>
            </p:extLst>
          </p:nvPr>
        </p:nvGraphicFramePr>
        <p:xfrm>
          <a:off x="6096000" y="4665853"/>
          <a:ext cx="5725160" cy="207416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97255">
                  <a:extLst>
                    <a:ext uri="{9D8B030D-6E8A-4147-A177-3AD203B41FA5}">
                      <a16:colId xmlns:a16="http://schemas.microsoft.com/office/drawing/2014/main" val="2311502307"/>
                    </a:ext>
                  </a:extLst>
                </a:gridCol>
                <a:gridCol w="810260">
                  <a:extLst>
                    <a:ext uri="{9D8B030D-6E8A-4147-A177-3AD203B41FA5}">
                      <a16:colId xmlns:a16="http://schemas.microsoft.com/office/drawing/2014/main" val="567041111"/>
                    </a:ext>
                  </a:extLst>
                </a:gridCol>
                <a:gridCol w="899160">
                  <a:extLst>
                    <a:ext uri="{9D8B030D-6E8A-4147-A177-3AD203B41FA5}">
                      <a16:colId xmlns:a16="http://schemas.microsoft.com/office/drawing/2014/main" val="666787756"/>
                    </a:ext>
                  </a:extLst>
                </a:gridCol>
                <a:gridCol w="1039495">
                  <a:extLst>
                    <a:ext uri="{9D8B030D-6E8A-4147-A177-3AD203B41FA5}">
                      <a16:colId xmlns:a16="http://schemas.microsoft.com/office/drawing/2014/main" val="247735769"/>
                    </a:ext>
                  </a:extLst>
                </a:gridCol>
                <a:gridCol w="1039495">
                  <a:extLst>
                    <a:ext uri="{9D8B030D-6E8A-4147-A177-3AD203B41FA5}">
                      <a16:colId xmlns:a16="http://schemas.microsoft.com/office/drawing/2014/main" val="3536437638"/>
                    </a:ext>
                  </a:extLst>
                </a:gridCol>
                <a:gridCol w="1039495">
                  <a:extLst>
                    <a:ext uri="{9D8B030D-6E8A-4147-A177-3AD203B41FA5}">
                      <a16:colId xmlns:a16="http://schemas.microsoft.com/office/drawing/2014/main" val="5741282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이름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OpenAI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08547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규모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중소기업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영리 목적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사기업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주제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연구소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71120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소개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비영리 단체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100" kern="100" dirty="0" err="1">
                          <a:solidFill>
                            <a:schemeClr val="tx1"/>
                          </a:solidFill>
                          <a:effectLst/>
                        </a:rPr>
                        <a:t>OpenAI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Inc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와 영리 단체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100" kern="100" dirty="0" err="1">
                          <a:solidFill>
                            <a:schemeClr val="tx1"/>
                          </a:solidFill>
                          <a:effectLst/>
                        </a:rPr>
                        <a:t>OpenAI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LP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으로 구성된 인공지능 연구소이다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특허와 연구를 오픈소스의 형태로 공개하며 다른 기관과 자유롭게 협업한다는 특징이 있다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73076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연구 기술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비디오 게임인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DOTA2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의 프로선수에 대항하는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AI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봇 개발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5080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(https://www.youtube.com/channel/UCXZCJLdBC09xxGZ6gcdrc6A)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게임 시뮬레이션에 대한 학습에 대한 연구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5080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(https://www.youtube.com/watch?v=kopoLzvh5jY)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40941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3064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2BB729E-D0BA-4561-B738-4BE4B9DEB5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53454"/>
              </p:ext>
            </p:extLst>
          </p:nvPr>
        </p:nvGraphicFramePr>
        <p:xfrm>
          <a:off x="370840" y="581025"/>
          <a:ext cx="5725160" cy="33360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53770">
                  <a:extLst>
                    <a:ext uri="{9D8B030D-6E8A-4147-A177-3AD203B41FA5}">
                      <a16:colId xmlns:a16="http://schemas.microsoft.com/office/drawing/2014/main" val="175379984"/>
                    </a:ext>
                  </a:extLst>
                </a:gridCol>
                <a:gridCol w="953770">
                  <a:extLst>
                    <a:ext uri="{9D8B030D-6E8A-4147-A177-3AD203B41FA5}">
                      <a16:colId xmlns:a16="http://schemas.microsoft.com/office/drawing/2014/main" val="2973359791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3461085634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2912504470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2197176162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308056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이름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Google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1691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규모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대기업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영리 목적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사기업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주제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게임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16961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소개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현장을 최첨단으로 발전시키는 연구 제품과 새로운 도메인에</a:t>
                      </a: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 AI</a:t>
                      </a: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를 적용하고 모든 사람들이</a:t>
                      </a: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 AI</a:t>
                      </a: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에 접근 할 수 있도록 한다</a:t>
                      </a:r>
                      <a:r>
                        <a:rPr lang="en-US" sz="1100" kern="100">
                          <a:solidFill>
                            <a:schemeClr val="tx1"/>
                          </a:solidFill>
                          <a:effectLst/>
                        </a:rPr>
                        <a:t> AI</a:t>
                      </a: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를 이용하여 사람들의 능력을 향상시키고 더 많은 것을 성취할 수 있게 한다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44183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연구 기술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음성인식으로 음악 검색 및 오디오 와 팟캐스트 재생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운전하면서 음성 액션 및 내비게이션 이용 음악 감상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AI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를 기반으로 특정 위치에서 들리는 목소리 포착 노이즈 제거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음성인식으로 위치 검색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G PS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내비게이션 장소 탐색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음성인식 및 스캔 을 통해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1 00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개 이상의 언어로 번역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음성인식 기능이 접목된 브라우저 제공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알고리즘을 통한 추천 영상 음성인식으로 검색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DQN (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강화학습을 이용한 게임 플레이 알고리즘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)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6243022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CF7B173-3CCA-4DD1-A708-31E57AACAF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683142"/>
              </p:ext>
            </p:extLst>
          </p:nvPr>
        </p:nvGraphicFramePr>
        <p:xfrm>
          <a:off x="370840" y="3917061"/>
          <a:ext cx="5725160" cy="232105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53770">
                  <a:extLst>
                    <a:ext uri="{9D8B030D-6E8A-4147-A177-3AD203B41FA5}">
                      <a16:colId xmlns:a16="http://schemas.microsoft.com/office/drawing/2014/main" val="323951073"/>
                    </a:ext>
                  </a:extLst>
                </a:gridCol>
                <a:gridCol w="953770">
                  <a:extLst>
                    <a:ext uri="{9D8B030D-6E8A-4147-A177-3AD203B41FA5}">
                      <a16:colId xmlns:a16="http://schemas.microsoft.com/office/drawing/2014/main" val="2150515170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2421595539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3142863500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3219334031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20254075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이름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네이버 클로바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4250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규모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대기업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영리 목적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사기업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주제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음성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7188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소개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네이버에서 운영하는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AI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랩이다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애플리케이션과 디바이스를 가진 사람들이 인공지능 서비스를 이용할 수 있도록 하는 </a:t>
                      </a:r>
                      <a:r>
                        <a:rPr lang="ko-KR" sz="1100" kern="100" dirty="0" err="1">
                          <a:solidFill>
                            <a:schemeClr val="tx1"/>
                          </a:solidFill>
                          <a:effectLst/>
                        </a:rPr>
                        <a:t>클로바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 인터페이스 </a:t>
                      </a:r>
                      <a:r>
                        <a:rPr lang="ko-KR" sz="1100" kern="100" dirty="0" err="1">
                          <a:solidFill>
                            <a:schemeClr val="tx1"/>
                          </a:solidFill>
                          <a:effectLst/>
                        </a:rPr>
                        <a:t>커넥트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 와 콘텐츠나 서비스를 인공지능 기반으로 개발할 수 있도록 도와주는 </a:t>
                      </a:r>
                      <a:r>
                        <a:rPr lang="ko-KR" sz="1100" kern="100" dirty="0" err="1">
                          <a:solidFill>
                            <a:schemeClr val="tx1"/>
                          </a:solidFill>
                          <a:effectLst/>
                        </a:rPr>
                        <a:t>클로바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 스킬 툴을 구성하였다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90849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연구 기술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342900" lvl="0" indent="-342900" algn="just">
                        <a:buFont typeface="맑은 고딕" panose="020B0503020000020004" pitchFamily="50" charset="-127"/>
                        <a:buChar char="-"/>
                      </a:pP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Speech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음성 인식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: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음성 신호를 텍스트로 변환하는 기술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11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just">
                        <a:buFont typeface="맑은 고딕" panose="020B0503020000020004" pitchFamily="50" charset="-127"/>
                        <a:buChar char="-"/>
                      </a:pP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Voice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음성 합성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: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자연스러운 목소리를 구현해 텍스트 정보를 음성 신호로 변환하는 기술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11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just">
                        <a:buFont typeface="맑은 고딕" panose="020B0503020000020004" pitchFamily="50" charset="-127"/>
                        <a:buChar char="-"/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대중교통 정보 제공 내비게이션 장소 추천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11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just">
                        <a:buFont typeface="맑은 고딕" panose="020B0503020000020004" pitchFamily="50" charset="-127"/>
                        <a:buChar char="-"/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음성으로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119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신고하기 집에 혼자 있는 아이를 위한 대화 서비스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11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just">
                        <a:buFont typeface="맑은 고딕" panose="020B0503020000020004" pitchFamily="50" charset="-127"/>
                        <a:buChar char="-"/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이 외에도 광학 문자 판독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ko-KR" sz="1100" kern="100" dirty="0" err="1">
                          <a:solidFill>
                            <a:schemeClr val="tx1"/>
                          </a:solidFill>
                          <a:effectLst/>
                        </a:rPr>
                        <a:t>챗봇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이미지 분석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ko-KR" sz="1100" kern="100" dirty="0" err="1">
                          <a:solidFill>
                            <a:schemeClr val="tx1"/>
                          </a:solidFill>
                          <a:effectLst/>
                        </a:rPr>
                        <a:t>머신러닝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 플랫폼 등을 연구하고 있다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1100" kern="100" dirty="0">
                        <a:solidFill>
                          <a:schemeClr val="tx1"/>
                        </a:solidFill>
                        <a:effectLst/>
                        <a:latin typeface="맑은.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2282905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1AB5118-6088-4AF5-BC94-A3FEFFDDD5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4948187"/>
              </p:ext>
            </p:extLst>
          </p:nvPr>
        </p:nvGraphicFramePr>
        <p:xfrm>
          <a:off x="6096000" y="581025"/>
          <a:ext cx="5725160" cy="204673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53770">
                  <a:extLst>
                    <a:ext uri="{9D8B030D-6E8A-4147-A177-3AD203B41FA5}">
                      <a16:colId xmlns:a16="http://schemas.microsoft.com/office/drawing/2014/main" val="98518394"/>
                    </a:ext>
                  </a:extLst>
                </a:gridCol>
                <a:gridCol w="953770">
                  <a:extLst>
                    <a:ext uri="{9D8B030D-6E8A-4147-A177-3AD203B41FA5}">
                      <a16:colId xmlns:a16="http://schemas.microsoft.com/office/drawing/2014/main" val="1321809553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596810029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1448019422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4171375145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225366656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이름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쿠팡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94087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규모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대기업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영리 목적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사기업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주제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데이터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54785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소개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 dirty="0" err="1">
                          <a:solidFill>
                            <a:schemeClr val="tx1"/>
                          </a:solidFill>
                          <a:effectLst/>
                        </a:rPr>
                        <a:t>쿠팡은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 전자 상거래 웹사이트이다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 2010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년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8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월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10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일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하버드 대학교 졸업 후 보스턴컨설팅그룹을 거쳐 하버드 비즈니스 스쿨을 졸업한 미국 국적인 김범석 대표가 창업했다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41849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연구 기술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싱글 디테일 페이지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(SDP): </a:t>
                      </a:r>
                      <a:r>
                        <a:rPr lang="ko-KR" sz="1100" kern="100" dirty="0" err="1">
                          <a:solidFill>
                            <a:schemeClr val="tx1"/>
                          </a:solidFill>
                          <a:effectLst/>
                        </a:rPr>
                        <a:t>검생한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 상품 중 동일 상품을 자동으로 묶는 기술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(</a:t>
                      </a:r>
                      <a:r>
                        <a:rPr lang="ko-KR" sz="1100" kern="100" dirty="0" err="1">
                          <a:solidFill>
                            <a:schemeClr val="tx1"/>
                          </a:solidFill>
                          <a:effectLst/>
                        </a:rPr>
                        <a:t>상풍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 분류 기술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)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상품 적재 및 관리 알고리즘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: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수백만의 상품 정보를 토대로 최적의 적재 순서를 계산하고 빅데이터를 활용해 악성 재고의 양을 최소로 하는 재고 관리 방법을 알아내는 기술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781203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53E34864-6636-4B1D-ABFD-AB6567EBAC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6644507"/>
              </p:ext>
            </p:extLst>
          </p:nvPr>
        </p:nvGraphicFramePr>
        <p:xfrm>
          <a:off x="6096000" y="2627757"/>
          <a:ext cx="5725160" cy="328117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53770">
                  <a:extLst>
                    <a:ext uri="{9D8B030D-6E8A-4147-A177-3AD203B41FA5}">
                      <a16:colId xmlns:a16="http://schemas.microsoft.com/office/drawing/2014/main" val="367615736"/>
                    </a:ext>
                  </a:extLst>
                </a:gridCol>
                <a:gridCol w="953770">
                  <a:extLst>
                    <a:ext uri="{9D8B030D-6E8A-4147-A177-3AD203B41FA5}">
                      <a16:colId xmlns:a16="http://schemas.microsoft.com/office/drawing/2014/main" val="913989346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983620210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1899864912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2687847532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34303154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이름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 dirty="0" err="1">
                          <a:solidFill>
                            <a:schemeClr val="tx1"/>
                          </a:solidFill>
                          <a:effectLst/>
                        </a:rPr>
                        <a:t>Alchera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7737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규모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중소기업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영리 목적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사기업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주제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시각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43425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기업 소개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대용량의 영상 데이터 수집과 이를 이용한 딥러닝 학습 인공지능 모델 생성 앱과의 연동 구현 등 모든 과정을 턴키 방식으로 구현할 수 있는 능력을 갖춘 기술 기업이다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6908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</a:pPr>
                      <a:r>
                        <a:rPr lang="ko-KR" sz="1100" kern="100">
                          <a:solidFill>
                            <a:schemeClr val="tx1"/>
                          </a:solidFill>
                          <a:effectLst/>
                        </a:rPr>
                        <a:t>연구 기술</a:t>
                      </a: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Visual AI Face Recognition: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이미지 혹은 동영상에서 얼굴 영역을 자동으로 검출하고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,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고유패턴을 추출해 누구인지 식별하거나 인증하는 생체 인식 기술인 안면인식 기술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VADT (Visual Anomaly Detection):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영상에서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AI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를 통해 실시간으로 이상 상황을 감지하여 시설물을 보호하고 작업자의 안전을 제고하는 이상 현상 감지 기술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AI Data: Visual AI, Machine Learning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모델을 위해 고품질 대용량 데이터셋을 수집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가공하여 제공한다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 algn="l" latinLnBrk="1">
                        <a:lnSpc>
                          <a:spcPct val="120000"/>
                        </a:lnSpc>
                        <a:spcBef>
                          <a:spcPts val="120"/>
                        </a:spcBef>
                        <a:spcAft>
                          <a:spcPts val="800"/>
                        </a:spcAft>
                        <a:buFont typeface="맑은 고딕" panose="020B0503020000020004" pitchFamily="50" charset="-127"/>
                        <a:buChar char="-"/>
                      </a:pP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Augmented Reality(AR): 2D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카메라를 통해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 3D </a:t>
                      </a:r>
                      <a:r>
                        <a:rPr lang="ko-KR" sz="1100" kern="100" dirty="0">
                          <a:solidFill>
                            <a:schemeClr val="tx1"/>
                          </a:solidFill>
                          <a:effectLst/>
                        </a:rPr>
                        <a:t>움직임을 분석하고 구현하는 기술</a:t>
                      </a: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50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50040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7913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AD149D-95BB-40E6-83A5-B1E74A22C774}"/>
              </a:ext>
            </a:extLst>
          </p:cNvPr>
          <p:cNvSpPr txBox="1"/>
          <p:nvPr/>
        </p:nvSpPr>
        <p:spPr>
          <a:xfrm>
            <a:off x="3298895" y="363816"/>
            <a:ext cx="893193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600" b="1" i="0" u="none" strike="noStrike" kern="1200" cap="none" spc="0" normalizeH="0" baseline="0" noProof="0" dirty="0">
                <a:ln>
                  <a:noFill/>
                </a:ln>
                <a:solidFill>
                  <a:srgbClr val="3D3D3D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!</a:t>
            </a:r>
            <a:endParaRPr kumimoji="0" lang="ko-KR" altLang="en-US" sz="16600" b="1" i="0" u="none" strike="noStrike" kern="1200" cap="none" spc="0" normalizeH="0" baseline="0" noProof="0" dirty="0">
              <a:ln>
                <a:noFill/>
              </a:ln>
              <a:solidFill>
                <a:srgbClr val="3D3D3D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2" name="양쪽 대괄호 1">
            <a:extLst>
              <a:ext uri="{FF2B5EF4-FFF2-40B4-BE49-F238E27FC236}">
                <a16:creationId xmlns:a16="http://schemas.microsoft.com/office/drawing/2014/main" id="{0915BA55-F9FD-4010-93CC-8096A2A388B1}"/>
              </a:ext>
            </a:extLst>
          </p:cNvPr>
          <p:cNvSpPr/>
          <p:nvPr/>
        </p:nvSpPr>
        <p:spPr>
          <a:xfrm>
            <a:off x="520994" y="3429000"/>
            <a:ext cx="6390169" cy="2929270"/>
          </a:xfrm>
          <a:prstGeom prst="bracketPair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1B7C15-E593-42D6-86B2-4053580A139D}"/>
              </a:ext>
            </a:extLst>
          </p:cNvPr>
          <p:cNvSpPr txBox="1"/>
          <p:nvPr/>
        </p:nvSpPr>
        <p:spPr>
          <a:xfrm>
            <a:off x="1062251" y="2554682"/>
            <a:ext cx="5033749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b="1" spc="-300" dirty="0">
                <a:solidFill>
                  <a:prstClr val="black"/>
                </a:solidFill>
                <a:latin typeface="Arial"/>
                <a:ea typeface="나눔스퀘어 Light"/>
              </a:rPr>
              <a:t>대기업이 대부분 </a:t>
            </a:r>
            <a:r>
              <a:rPr lang="en-US" altLang="ko-KR" sz="3200" b="1" spc="-300" dirty="0">
                <a:solidFill>
                  <a:prstClr val="black"/>
                </a:solidFill>
                <a:latin typeface="Arial"/>
                <a:ea typeface="나눔스퀘어 Light"/>
              </a:rPr>
              <a:t>…</a:t>
            </a: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3200" b="1" spc="-300" dirty="0">
              <a:solidFill>
                <a:prstClr val="black"/>
              </a:solidFill>
              <a:latin typeface="Arial"/>
              <a:ea typeface="나눔스퀘어 Light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AI</a:t>
            </a:r>
            <a:r>
              <a:rPr kumimoji="0" lang="ko-KR" altLang="en-US" sz="2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기술 연구는 새롭고 개발자가 비교적 적기에 </a:t>
            </a:r>
            <a:endParaRPr kumimoji="0" lang="en-US" altLang="ko-KR" sz="2400" b="0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spc="-300" dirty="0">
                <a:solidFill>
                  <a:prstClr val="black"/>
                </a:solidFill>
                <a:latin typeface="Arial"/>
                <a:ea typeface="나눔스퀘어 Light"/>
              </a:rPr>
              <a:t>연구 프로젝트로 나오는 기업은</a:t>
            </a:r>
            <a:endParaRPr lang="en-US" altLang="ko-KR" sz="2400" spc="-300" dirty="0">
              <a:solidFill>
                <a:prstClr val="black"/>
              </a:solidFill>
              <a:latin typeface="Arial"/>
              <a:ea typeface="나눔스퀘어 Light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대기업이 대부분이었습니다</a:t>
            </a:r>
            <a:r>
              <a:rPr kumimoji="0" lang="en-US" altLang="ko-KR" sz="2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.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spc="-300" dirty="0">
                <a:solidFill>
                  <a:prstClr val="black"/>
                </a:solidFill>
                <a:latin typeface="Arial"/>
                <a:ea typeface="나눔스퀘어 Light"/>
              </a:rPr>
              <a:t>팀원의 사기가 내려가고 있을 때</a:t>
            </a:r>
            <a:r>
              <a:rPr lang="en-US" altLang="ko-KR" sz="2400" spc="-300" dirty="0">
                <a:solidFill>
                  <a:prstClr val="black"/>
                </a:solidFill>
                <a:latin typeface="Arial"/>
                <a:ea typeface="나눔스퀘어 Light"/>
              </a:rPr>
              <a:t>, 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눈을 끈 기업이 있었습니다</a:t>
            </a:r>
            <a:r>
              <a:rPr kumimoji="0" lang="en-US" altLang="ko-KR" sz="2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.</a:t>
            </a:r>
            <a:endParaRPr kumimoji="0" lang="ko-KR" altLang="en-US" sz="2400" b="0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C59B2EB-E8C1-4590-9869-1E59AB6C0D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56"/>
          <a:stretch/>
        </p:blipFill>
        <p:spPr>
          <a:xfrm>
            <a:off x="7269470" y="0"/>
            <a:ext cx="5600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4007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8A78C31D-3DFE-4E27-A5EE-8716A1513139}"/>
              </a:ext>
            </a:extLst>
          </p:cNvPr>
          <p:cNvGrpSpPr/>
          <p:nvPr/>
        </p:nvGrpSpPr>
        <p:grpSpPr>
          <a:xfrm>
            <a:off x="9057913" y="2111677"/>
            <a:ext cx="2867171" cy="3288715"/>
            <a:chOff x="8391163" y="1999156"/>
            <a:chExt cx="2867171" cy="3288715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49C9341F-969C-49C1-8616-71C8151F612B}"/>
                </a:ext>
              </a:extLst>
            </p:cNvPr>
            <p:cNvSpPr/>
            <p:nvPr/>
          </p:nvSpPr>
          <p:spPr>
            <a:xfrm>
              <a:off x="8429625" y="1999157"/>
              <a:ext cx="2795139" cy="3288714"/>
            </a:xfrm>
            <a:prstGeom prst="roundRect">
              <a:avLst>
                <a:gd name="adj" fmla="val 818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12700" dir="2700000" algn="tl" rotWithShape="0">
                <a:schemeClr val="accent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endParaRPr>
            </a:p>
          </p:txBody>
        </p:sp>
        <p:sp>
          <p:nvSpPr>
            <p:cNvPr id="11" name="사각형: 둥근 위쪽 모서리 10">
              <a:extLst>
                <a:ext uri="{FF2B5EF4-FFF2-40B4-BE49-F238E27FC236}">
                  <a16:creationId xmlns:a16="http://schemas.microsoft.com/office/drawing/2014/main" id="{600F71B9-6C3A-4663-BBF4-52DB19D5B9E4}"/>
                </a:ext>
              </a:extLst>
            </p:cNvPr>
            <p:cNvSpPr/>
            <p:nvPr/>
          </p:nvSpPr>
          <p:spPr>
            <a:xfrm>
              <a:off x="8429624" y="1999156"/>
              <a:ext cx="2795139" cy="690895"/>
            </a:xfrm>
            <a:prstGeom prst="round2SameRect">
              <a:avLst>
                <a:gd name="adj1" fmla="val 24623"/>
                <a:gd name="adj2" fmla="val 0"/>
              </a:avLst>
            </a:prstGeom>
            <a:solidFill>
              <a:srgbClr val="EE8D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C048F04-93D5-4B7A-BEC9-901254970872}"/>
                </a:ext>
              </a:extLst>
            </p:cNvPr>
            <p:cNvSpPr txBox="1"/>
            <p:nvPr/>
          </p:nvSpPr>
          <p:spPr>
            <a:xfrm>
              <a:off x="8391163" y="2159937"/>
              <a:ext cx="28671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Arial"/>
                  <a:ea typeface="나눔스퀘어 Light"/>
                  <a:cs typeface="+mn-cs"/>
                </a:rPr>
                <a:t>Augmented Reality (AR)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3886A1B-C447-4BC0-93C8-827A228BFAA2}"/>
                </a:ext>
              </a:extLst>
            </p:cNvPr>
            <p:cNvSpPr txBox="1"/>
            <p:nvPr/>
          </p:nvSpPr>
          <p:spPr>
            <a:xfrm>
              <a:off x="8724900" y="2848869"/>
              <a:ext cx="2203367" cy="24390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Light"/>
                  <a:ea typeface="나눔스퀘어 Light"/>
                  <a:cs typeface="+mn-cs"/>
                </a:rPr>
                <a:t>3</a:t>
              </a:r>
              <a:r>
                <a:rPr kumimoji="0" lang="ko-KR" altLang="en-US" sz="16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Light"/>
                  <a:ea typeface="나눔스퀘어 Light"/>
                  <a:cs typeface="+mn-cs"/>
                </a:rPr>
                <a:t>차원의 가상 이미지 및 정보를 사용해 실제 환경에 가상의 정보를 만드는 기술</a:t>
              </a:r>
              <a:endParaRPr lang="en-US" altLang="ko-KR" sz="1600" spc="-150" dirty="0">
                <a:solidFill>
                  <a:prstClr val="black"/>
                </a:solidFill>
                <a:latin typeface="나눔스퀘어 Light"/>
                <a:ea typeface="나눔스퀘어 Light"/>
              </a:endParaRPr>
            </a:p>
            <a:p>
              <a:pPr marL="0" marR="0" lvl="0" indent="0" algn="just" defTabSz="914400" rtl="0" eaLnBrk="1" fontAlgn="auto" latin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6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/>
                <a:ea typeface="나눔스퀘어 Light"/>
                <a:cs typeface="+mn-cs"/>
              </a:endParaRPr>
            </a:p>
            <a:p>
              <a:pPr marL="0" marR="0" lvl="0" indent="0" algn="just" defTabSz="914400" rtl="0" eaLnBrk="1" fontAlgn="auto" latin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6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Light"/>
                  <a:ea typeface="나눔스퀘어 Light"/>
                  <a:cs typeface="+mn-cs"/>
                </a:rPr>
                <a:t>스노우 카메라에  다양한 </a:t>
              </a:r>
              <a:r>
                <a:rPr kumimoji="0" lang="en-US" altLang="ko-KR" sz="16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Light"/>
                  <a:ea typeface="나눔스퀘어 Light"/>
                  <a:cs typeface="+mn-cs"/>
                </a:rPr>
                <a:t>AR </a:t>
              </a:r>
              <a:r>
                <a:rPr kumimoji="0" lang="ko-KR" altLang="en-US" sz="16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Light"/>
                  <a:ea typeface="나눔스퀘어 Light"/>
                  <a:cs typeface="+mn-cs"/>
                </a:rPr>
                <a:t>기반 카메라 서비스를 제공하고 있다</a:t>
              </a:r>
              <a:r>
                <a:rPr kumimoji="0" lang="en-US" altLang="ko-KR" sz="16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Light"/>
                  <a:ea typeface="나눔스퀘어 Light"/>
                  <a:cs typeface="+mn-cs"/>
                </a:rPr>
                <a:t>.</a:t>
              </a:r>
            </a:p>
            <a:p>
              <a:pPr marL="0" marR="0" lvl="0" indent="0" algn="just" defTabSz="914400" rtl="0" eaLnBrk="1" fontAlgn="auto" latinLnBrk="1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/>
                <a:ea typeface="나눔스퀘어 Light"/>
                <a:cs typeface="+mn-cs"/>
              </a:endParaRPr>
            </a:p>
          </p:txBody>
        </p:sp>
      </p:grp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6842823D-7670-4784-A1D7-64A0048AE1ED}"/>
              </a:ext>
            </a:extLst>
          </p:cNvPr>
          <p:cNvCxnSpPr/>
          <p:nvPr/>
        </p:nvCxnSpPr>
        <p:spPr>
          <a:xfrm>
            <a:off x="609600" y="1196975"/>
            <a:ext cx="11582400" cy="0"/>
          </a:xfrm>
          <a:prstGeom prst="line">
            <a:avLst/>
          </a:prstGeom>
          <a:ln>
            <a:solidFill>
              <a:srgbClr val="1F55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0F7DD62-8EB1-48DA-ADD4-94A8779DE326}"/>
              </a:ext>
            </a:extLst>
          </p:cNvPr>
          <p:cNvSpPr txBox="1"/>
          <p:nvPr/>
        </p:nvSpPr>
        <p:spPr>
          <a:xfrm>
            <a:off x="609599" y="329912"/>
            <a:ext cx="4716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Alchera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(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중소기업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,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사기업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,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시각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)</a:t>
            </a:r>
            <a:endParaRPr kumimoji="0" lang="en-US" altLang="ko-KR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9B38DE1-A602-4CDD-833A-2D434348644E}"/>
              </a:ext>
            </a:extLst>
          </p:cNvPr>
          <p:cNvSpPr txBox="1"/>
          <p:nvPr/>
        </p:nvSpPr>
        <p:spPr>
          <a:xfrm>
            <a:off x="282266" y="213955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2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41CEA20-95E1-40B9-9217-4E9A1D3A8810}"/>
              </a:ext>
            </a:extLst>
          </p:cNvPr>
          <p:cNvSpPr/>
          <p:nvPr/>
        </p:nvSpPr>
        <p:spPr>
          <a:xfrm>
            <a:off x="5381090" y="1430892"/>
            <a:ext cx="3118465" cy="4865133"/>
          </a:xfrm>
          <a:prstGeom prst="roundRect">
            <a:avLst>
              <a:gd name="adj" fmla="val 818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dist="12700" dir="2700000" algn="tl" rotWithShape="0">
              <a:schemeClr val="accent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10" name="사각형: 둥근 위쪽 모서리 9">
            <a:extLst>
              <a:ext uri="{FF2B5EF4-FFF2-40B4-BE49-F238E27FC236}">
                <a16:creationId xmlns:a16="http://schemas.microsoft.com/office/drawing/2014/main" id="{C7B5E45D-3CAF-4C2D-9938-F7C69946C06E}"/>
              </a:ext>
            </a:extLst>
          </p:cNvPr>
          <p:cNvSpPr/>
          <p:nvPr/>
        </p:nvSpPr>
        <p:spPr>
          <a:xfrm>
            <a:off x="5381090" y="1999157"/>
            <a:ext cx="3118467" cy="711037"/>
          </a:xfrm>
          <a:prstGeom prst="round2SameRect">
            <a:avLst>
              <a:gd name="adj1" fmla="val 24623"/>
              <a:gd name="adj2" fmla="val 0"/>
            </a:avLst>
          </a:prstGeom>
          <a:solidFill>
            <a:srgbClr val="EE8D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1FFFF5-FE8B-4CA6-9FD2-BF6D43B5483B}"/>
              </a:ext>
            </a:extLst>
          </p:cNvPr>
          <p:cNvSpPr txBox="1"/>
          <p:nvPr/>
        </p:nvSpPr>
        <p:spPr>
          <a:xfrm>
            <a:off x="5365723" y="2241394"/>
            <a:ext cx="311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Visual Anomaly Detection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7796AD-89E5-4A61-8DE4-CF5AE855F07A}"/>
              </a:ext>
            </a:extLst>
          </p:cNvPr>
          <p:cNvSpPr txBox="1"/>
          <p:nvPr/>
        </p:nvSpPr>
        <p:spPr>
          <a:xfrm>
            <a:off x="5591175" y="2914963"/>
            <a:ext cx="2686050" cy="3325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이미지 혹은 비디오에서 </a:t>
            </a:r>
            <a:r>
              <a:rPr kumimoji="0" lang="en-US" altLang="ko-KR" sz="16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AI </a:t>
            </a:r>
            <a:r>
              <a:rPr kumimoji="0" lang="ko-KR" altLang="en-US" sz="16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를 통해 실시간으로 이상 상황을 감지하여 시설물을 보호하고 작업자의 안전을 제고하는 이상 현상 감지 기술</a:t>
            </a:r>
            <a:r>
              <a:rPr kumimoji="0" lang="en-US" altLang="ko-KR" sz="16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.</a:t>
            </a:r>
          </a:p>
          <a:p>
            <a:pPr marL="0" marR="0" lvl="0" indent="0" algn="just" defTabSz="914400" rtl="0" eaLnBrk="1" fontAlgn="auto" latin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600" b="0" i="0" u="none" strike="noStrike" kern="1200" cap="none" spc="-1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algn="just">
              <a:lnSpc>
                <a:spcPct val="120000"/>
              </a:lnSpc>
              <a:defRPr/>
            </a:pPr>
            <a:r>
              <a:rPr lang="ko-KR" altLang="ko-KR" sz="16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주요 사물 감지</a:t>
            </a:r>
            <a:endParaRPr lang="en-US" altLang="ko-KR" sz="1600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defRPr/>
            </a:pPr>
            <a:r>
              <a:rPr lang="en-US" altLang="ko-KR" sz="1600" kern="100" dirty="0">
                <a:latin typeface="+mj-ea"/>
                <a:ea typeface="+mj-ea"/>
                <a:cs typeface="Times New Roman" panose="02020603050405020304" pitchFamily="18" charset="0"/>
              </a:rPr>
              <a:t>: </a:t>
            </a:r>
            <a:r>
              <a:rPr lang="ko-KR" altLang="en-US" sz="1600" kern="100" dirty="0">
                <a:latin typeface="+mj-ea"/>
                <a:ea typeface="+mj-ea"/>
                <a:cs typeface="Times New Roman" panose="02020603050405020304" pitchFamily="18" charset="0"/>
              </a:rPr>
              <a:t>실시간 이미지</a:t>
            </a:r>
            <a:r>
              <a:rPr lang="en-US" altLang="ko-KR" sz="1600" kern="100" dirty="0">
                <a:latin typeface="+mj-ea"/>
                <a:ea typeface="+mj-ea"/>
                <a:cs typeface="Times New Roman" panose="02020603050405020304" pitchFamily="18" charset="0"/>
              </a:rPr>
              <a:t>,</a:t>
            </a:r>
            <a:r>
              <a:rPr lang="ko-KR" altLang="en-US" sz="1600" kern="100" dirty="0">
                <a:latin typeface="+mj-ea"/>
                <a:ea typeface="+mj-ea"/>
                <a:cs typeface="Times New Roman" panose="02020603050405020304" pitchFamily="18" charset="0"/>
              </a:rPr>
              <a:t> 영상 데이터로 사물을 감지</a:t>
            </a:r>
            <a:r>
              <a:rPr lang="en-US" altLang="ko-KR" sz="1600" kern="100" dirty="0">
                <a:latin typeface="+mj-ea"/>
                <a:ea typeface="+mj-ea"/>
                <a:cs typeface="Times New Roman" panose="02020603050405020304" pitchFamily="18" charset="0"/>
              </a:rPr>
              <a:t>.</a:t>
            </a:r>
            <a:r>
              <a:rPr lang="ko-KR" altLang="en-US" sz="1600" kern="100" dirty="0">
                <a:latin typeface="+mj-ea"/>
                <a:ea typeface="+mj-ea"/>
                <a:cs typeface="Times New Roman" panose="02020603050405020304" pitchFamily="18" charset="0"/>
              </a:rPr>
              <a:t> 카메라가 안전한 상황을 지킬 수 있도록 돕는다</a:t>
            </a:r>
            <a:r>
              <a:rPr lang="en-US" altLang="ko-KR" sz="1600" kern="100" dirty="0">
                <a:latin typeface="+mj-ea"/>
                <a:ea typeface="+mj-ea"/>
                <a:cs typeface="Times New Roman" panose="02020603050405020304" pitchFamily="18" charset="0"/>
              </a:rPr>
              <a:t>.</a:t>
            </a:r>
            <a:endParaRPr lang="ko-KR" altLang="ko-KR" sz="1600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marL="0" marR="0" lvl="0" indent="0" algn="just" defTabSz="914400" rtl="0" eaLnBrk="1" fontAlgn="auto" latin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600" b="0" i="0" u="none" strike="noStrike" kern="1200" cap="none" spc="-1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25" name="더하기 기호 24">
            <a:extLst>
              <a:ext uri="{FF2B5EF4-FFF2-40B4-BE49-F238E27FC236}">
                <a16:creationId xmlns:a16="http://schemas.microsoft.com/office/drawing/2014/main" id="{E41E2AE1-CDF1-4AD5-814D-F157229CD3DD}"/>
              </a:ext>
            </a:extLst>
          </p:cNvPr>
          <p:cNvSpPr/>
          <p:nvPr/>
        </p:nvSpPr>
        <p:spPr>
          <a:xfrm>
            <a:off x="8153222" y="3257929"/>
            <a:ext cx="1320799" cy="1294914"/>
          </a:xfrm>
          <a:prstGeom prst="mathPlus">
            <a:avLst>
              <a:gd name="adj1" fmla="val 11345"/>
            </a:avLst>
          </a:prstGeom>
          <a:solidFill>
            <a:srgbClr val="4250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D19CA14-144F-460D-B0AC-A9995AB5C468}"/>
              </a:ext>
            </a:extLst>
          </p:cNvPr>
          <p:cNvSpPr/>
          <p:nvPr/>
        </p:nvSpPr>
        <p:spPr>
          <a:xfrm>
            <a:off x="371475" y="1430892"/>
            <a:ext cx="5009612" cy="4865133"/>
          </a:xfrm>
          <a:prstGeom prst="roundRect">
            <a:avLst>
              <a:gd name="adj" fmla="val 818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dist="12700" dir="2700000" algn="tl" rotWithShape="0">
              <a:schemeClr val="accent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9" name="사각형: 둥근 위쪽 모서리 8">
            <a:extLst>
              <a:ext uri="{FF2B5EF4-FFF2-40B4-BE49-F238E27FC236}">
                <a16:creationId xmlns:a16="http://schemas.microsoft.com/office/drawing/2014/main" id="{CECD00C1-B779-4374-8FA5-21EE9B7A7FF1}"/>
              </a:ext>
            </a:extLst>
          </p:cNvPr>
          <p:cNvSpPr/>
          <p:nvPr/>
        </p:nvSpPr>
        <p:spPr>
          <a:xfrm>
            <a:off x="362135" y="2020322"/>
            <a:ext cx="5018951" cy="711037"/>
          </a:xfrm>
          <a:prstGeom prst="round2SameRect">
            <a:avLst>
              <a:gd name="adj1" fmla="val 24623"/>
              <a:gd name="adj2" fmla="val 0"/>
            </a:avLst>
          </a:prstGeom>
          <a:solidFill>
            <a:srgbClr val="EE8D95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6C146E-262A-4C42-B83A-74E3D9D3B410}"/>
              </a:ext>
            </a:extLst>
          </p:cNvPr>
          <p:cNvSpPr txBox="1"/>
          <p:nvPr/>
        </p:nvSpPr>
        <p:spPr>
          <a:xfrm>
            <a:off x="596982" y="2832997"/>
            <a:ext cx="4697695" cy="3620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동영상 혹은 이미지에서 얼굴영역을 자동 검출</a:t>
            </a:r>
            <a:r>
              <a:rPr kumimoji="0" lang="en-US" altLang="ko-KR" sz="1600" b="1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, </a:t>
            </a:r>
            <a:r>
              <a:rPr kumimoji="0" lang="ko-KR" altLang="en-US" sz="1600" b="1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고유패턴을 추출해 누구인지 식별하거나 인증하는 생체 인식 기술</a:t>
            </a:r>
            <a:r>
              <a:rPr kumimoji="0" lang="en-US" altLang="ko-KR" sz="1600" b="1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. </a:t>
            </a:r>
          </a:p>
          <a:p>
            <a:pPr marL="0" marR="0" lvl="0" indent="0" algn="just" defTabSz="914400" rtl="0" eaLnBrk="1" fontAlgn="auto" latin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OS </a:t>
            </a:r>
            <a:r>
              <a:rPr kumimoji="0" lang="ko-KR" altLang="en-US" sz="1600" b="1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및 기기에 상관없이 다양한 환경에 적용 가능한 실시간 안면인식 솔루션과 안면인식 기반 동영상 검색 솔루션을 제공</a:t>
            </a:r>
            <a:r>
              <a:rPr kumimoji="0" lang="en-US" altLang="ko-KR" sz="1600" b="1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.</a:t>
            </a:r>
          </a:p>
          <a:p>
            <a:pPr marL="0" marR="0" lvl="0" indent="0" algn="just" defTabSz="914400" rtl="0" eaLnBrk="1" fontAlgn="auto" latin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b="1" spc="-150" dirty="0">
              <a:solidFill>
                <a:prstClr val="black"/>
              </a:solidFill>
              <a:latin typeface="+mj-ea"/>
              <a:ea typeface="+mj-ea"/>
            </a:endParaRPr>
          </a:p>
          <a:p>
            <a:pPr algn="just">
              <a:lnSpc>
                <a:spcPct val="120000"/>
              </a:lnSpc>
              <a:defRPr/>
            </a:pPr>
            <a:r>
              <a:rPr lang="en-US" altLang="ko-KR" sz="1600" b="1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1) 3D</a:t>
            </a:r>
            <a:r>
              <a:rPr lang="ko-KR" altLang="ko-KR" sz="1600" b="1" kern="100" dirty="0" err="1">
                <a:effectLst/>
                <a:latin typeface="+mj-ea"/>
                <a:ea typeface="+mj-ea"/>
                <a:cs typeface="Times New Roman" panose="02020603050405020304" pitchFamily="18" charset="0"/>
              </a:rPr>
              <a:t>랜트마크</a:t>
            </a:r>
            <a:r>
              <a:rPr lang="ko-KR" altLang="ko-KR" sz="1600" b="1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 추정</a:t>
            </a:r>
            <a:endParaRPr lang="en-US" altLang="ko-KR" sz="1600" b="1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defRPr/>
            </a:pPr>
            <a:r>
              <a:rPr lang="en-US" altLang="ko-KR" sz="1600" b="1" kern="100" dirty="0">
                <a:latin typeface="+mj-ea"/>
                <a:ea typeface="+mj-ea"/>
                <a:cs typeface="Times New Roman" panose="02020603050405020304" pitchFamily="18" charset="0"/>
              </a:rPr>
              <a:t>	</a:t>
            </a:r>
            <a:r>
              <a:rPr lang="ko-KR" altLang="en-US" sz="1600" b="1" kern="100" dirty="0">
                <a:latin typeface="+mj-ea"/>
                <a:ea typeface="+mj-ea"/>
                <a:cs typeface="Times New Roman" panose="02020603050405020304" pitchFamily="18" charset="0"/>
              </a:rPr>
              <a:t>다양한 각도에서 얼굴의 주요 특징점을 추정</a:t>
            </a:r>
            <a:endParaRPr lang="ko-KR" altLang="ko-KR" sz="1600" b="1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defRPr/>
            </a:pPr>
            <a:r>
              <a:rPr lang="en-US" altLang="ko-KR" sz="1600" b="1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2) </a:t>
            </a:r>
            <a:r>
              <a:rPr lang="ko-KR" altLang="ko-KR" sz="1600" b="1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얼굴 특징 추출</a:t>
            </a:r>
            <a:endParaRPr lang="en-US" altLang="ko-KR" sz="1600" b="1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defRPr/>
            </a:pPr>
            <a:r>
              <a:rPr lang="en-US" altLang="ko-KR" sz="1600" b="1" kern="100" dirty="0">
                <a:latin typeface="+mj-ea"/>
                <a:ea typeface="+mj-ea"/>
                <a:cs typeface="Times New Roman" panose="02020603050405020304" pitchFamily="18" charset="0"/>
              </a:rPr>
              <a:t>	</a:t>
            </a:r>
            <a:r>
              <a:rPr lang="ko-KR" altLang="en-US" sz="1600" b="1" kern="100" dirty="0">
                <a:latin typeface="+mj-ea"/>
                <a:ea typeface="+mj-ea"/>
                <a:cs typeface="Times New Roman" panose="02020603050405020304" pitchFamily="18" charset="0"/>
              </a:rPr>
              <a:t>시간 및 환경에 강인해 얼굴 특징 추정</a:t>
            </a:r>
            <a:endParaRPr lang="ko-KR" altLang="ko-KR" sz="1600" b="1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defRPr/>
            </a:pPr>
            <a:r>
              <a:rPr lang="en-US" altLang="ko-KR" sz="1600" b="1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3) </a:t>
            </a:r>
            <a:r>
              <a:rPr lang="ko-KR" altLang="ko-KR" sz="1600" b="1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위 변조 방지</a:t>
            </a:r>
            <a:endParaRPr lang="en-US" altLang="ko-KR" sz="1600" b="1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defRPr/>
            </a:pPr>
            <a:r>
              <a:rPr lang="en-US" altLang="ko-KR" sz="1600" b="1" kern="100" dirty="0">
                <a:latin typeface="+mj-ea"/>
                <a:ea typeface="+mj-ea"/>
                <a:cs typeface="Times New Roman" panose="02020603050405020304" pitchFamily="18" charset="0"/>
              </a:rPr>
              <a:t>	</a:t>
            </a:r>
            <a:r>
              <a:rPr lang="ko-KR" altLang="en-US" sz="1600" b="1" kern="100" dirty="0">
                <a:latin typeface="+mj-ea"/>
                <a:ea typeface="+mj-ea"/>
                <a:cs typeface="Times New Roman" panose="02020603050405020304" pitchFamily="18" charset="0"/>
              </a:rPr>
              <a:t>구별 기능으로 안면인식 시스템 보안성 제공</a:t>
            </a:r>
            <a:endParaRPr lang="en-US" altLang="ko-KR" sz="1600" b="1" kern="100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defRPr/>
            </a:pPr>
            <a:endParaRPr lang="ko-KR" altLang="ko-KR" sz="1600" b="1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FAFF78-DCD5-4051-A725-12B3BAD00DB2}"/>
              </a:ext>
            </a:extLst>
          </p:cNvPr>
          <p:cNvSpPr txBox="1"/>
          <p:nvPr/>
        </p:nvSpPr>
        <p:spPr>
          <a:xfrm>
            <a:off x="1098818" y="2242801"/>
            <a:ext cx="3310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Face Recognition 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23" name="사각형: 둥근 위쪽 모서리 22">
            <a:extLst>
              <a:ext uri="{FF2B5EF4-FFF2-40B4-BE49-F238E27FC236}">
                <a16:creationId xmlns:a16="http://schemas.microsoft.com/office/drawing/2014/main" id="{09A0A426-4413-4B61-887D-1970BD12EA8B}"/>
              </a:ext>
            </a:extLst>
          </p:cNvPr>
          <p:cNvSpPr/>
          <p:nvPr/>
        </p:nvSpPr>
        <p:spPr>
          <a:xfrm>
            <a:off x="371475" y="1430892"/>
            <a:ext cx="8128081" cy="711037"/>
          </a:xfrm>
          <a:prstGeom prst="round2SameRect">
            <a:avLst>
              <a:gd name="adj1" fmla="val 24623"/>
              <a:gd name="adj2" fmla="val 0"/>
            </a:avLst>
          </a:prstGeom>
          <a:solidFill>
            <a:srgbClr val="4250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Visual AI</a:t>
            </a:r>
            <a:endParaRPr lang="ko-KR" altLang="ko-KR" sz="11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813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4A4E"/>
            </a:gs>
            <a:gs pos="30000">
              <a:srgbClr val="7C121A"/>
            </a:gs>
            <a:gs pos="100000">
              <a:srgbClr val="EE8D95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/>
        </p:nvSpPr>
        <p:spPr>
          <a:xfrm>
            <a:off x="3738611" y="1449194"/>
            <a:ext cx="4710223" cy="1036983"/>
          </a:xfrm>
          <a:prstGeom prst="rect">
            <a:avLst/>
          </a:prstGeom>
          <a:noFill/>
          <a:ln w="165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6942A6-6B66-4A6F-A44A-5A6FFAB9CDB9}"/>
              </a:ext>
            </a:extLst>
          </p:cNvPr>
          <p:cNvSpPr txBox="1"/>
          <p:nvPr/>
        </p:nvSpPr>
        <p:spPr>
          <a:xfrm>
            <a:off x="5280039" y="1582966"/>
            <a:ext cx="16273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rPr>
              <a:t>#</a:t>
            </a:r>
            <a:r>
              <a:rPr kumimoji="1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rPr>
              <a:t>주제</a:t>
            </a:r>
          </a:p>
        </p:txBody>
      </p:sp>
      <p:sp>
        <p:nvSpPr>
          <p:cNvPr id="9" name="이등변 삼각형 8">
            <a:extLst>
              <a:ext uri="{FF2B5EF4-FFF2-40B4-BE49-F238E27FC236}">
                <a16:creationId xmlns:a16="http://schemas.microsoft.com/office/drawing/2014/main" id="{9EE4E895-AAE4-4825-8DCD-F6260E7C1160}"/>
              </a:ext>
            </a:extLst>
          </p:cNvPr>
          <p:cNvSpPr/>
          <p:nvPr/>
        </p:nvSpPr>
        <p:spPr>
          <a:xfrm>
            <a:off x="7144755" y="2804160"/>
            <a:ext cx="5059680" cy="4053840"/>
          </a:xfrm>
          <a:prstGeom prst="triangle">
            <a:avLst>
              <a:gd name="adj" fmla="val 100000"/>
            </a:avLst>
          </a:prstGeom>
          <a:solidFill>
            <a:srgbClr val="52BE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D72126C-08A8-4C57-8B4F-B647F6D596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529" t="-22843" r="15399" b="6464"/>
          <a:stretch/>
        </p:blipFill>
        <p:spPr>
          <a:xfrm>
            <a:off x="7167612" y="2834640"/>
            <a:ext cx="5036820" cy="4023360"/>
          </a:xfrm>
          <a:prstGeom prst="triangle">
            <a:avLst>
              <a:gd name="adj" fmla="val 100000"/>
            </a:avLst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00924B-389E-4C60-962B-48CE80B8077C}"/>
              </a:ext>
            </a:extLst>
          </p:cNvPr>
          <p:cNvSpPr txBox="1"/>
          <p:nvPr/>
        </p:nvSpPr>
        <p:spPr>
          <a:xfrm>
            <a:off x="1183585" y="2781452"/>
            <a:ext cx="9820274" cy="1230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3200" kern="100" dirty="0">
                <a:solidFill>
                  <a:schemeClr val="bg1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마스크를 인식하여 </a:t>
            </a:r>
            <a:endParaRPr lang="en-US" altLang="ko-KR" sz="3200" kern="100" dirty="0">
              <a:solidFill>
                <a:schemeClr val="bg1"/>
              </a:solidFill>
              <a:effectLst/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</a:endParaRPr>
          </a:p>
          <a:p>
            <a:pPr lvl="0"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3200" kern="100" dirty="0">
                <a:solidFill>
                  <a:schemeClr val="bg1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효과 및 색조 기술을 자동 조절하는 카메라 서비스</a:t>
            </a:r>
          </a:p>
        </p:txBody>
      </p:sp>
      <p:sp>
        <p:nvSpPr>
          <p:cNvPr id="11" name="이등변 삼각형 10">
            <a:extLst>
              <a:ext uri="{FF2B5EF4-FFF2-40B4-BE49-F238E27FC236}">
                <a16:creationId xmlns:a16="http://schemas.microsoft.com/office/drawing/2014/main" id="{10A9F55C-99AF-46E0-AA46-AC2A0444205E}"/>
              </a:ext>
            </a:extLst>
          </p:cNvPr>
          <p:cNvSpPr/>
          <p:nvPr/>
        </p:nvSpPr>
        <p:spPr>
          <a:xfrm>
            <a:off x="-12436" y="2804160"/>
            <a:ext cx="5059680" cy="4053840"/>
          </a:xfrm>
          <a:prstGeom prst="triangle">
            <a:avLst>
              <a:gd name="adj" fmla="val 0"/>
            </a:avLst>
          </a:prstGeom>
          <a:solidFill>
            <a:srgbClr val="4B4A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1B1592F-1E9A-4F3F-A599-541FB92F24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4" t="-14274" r="-38765" b="54364"/>
          <a:stretch/>
        </p:blipFill>
        <p:spPr>
          <a:xfrm>
            <a:off x="0" y="2804160"/>
            <a:ext cx="5051799" cy="4053840"/>
          </a:xfrm>
          <a:prstGeom prst="triangle">
            <a:avLst>
              <a:gd name="adj" fmla="val 0"/>
            </a:avLst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71492234-B795-4798-8875-4C2A7681EC0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148"/>
          <a:stretch/>
        </p:blipFill>
        <p:spPr>
          <a:xfrm>
            <a:off x="0" y="3835898"/>
            <a:ext cx="1799848" cy="915264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5DAD8D1-B397-4BE4-90D9-CF89E1BA353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385"/>
          <a:stretch/>
        </p:blipFill>
        <p:spPr>
          <a:xfrm>
            <a:off x="158756" y="5458580"/>
            <a:ext cx="1799848" cy="1036984"/>
          </a:xfrm>
          <a:prstGeom prst="rect">
            <a:avLst/>
          </a:prstGeom>
        </p:spPr>
      </p:pic>
      <p:sp>
        <p:nvSpPr>
          <p:cNvPr id="17" name="더하기 기호 16">
            <a:extLst>
              <a:ext uri="{FF2B5EF4-FFF2-40B4-BE49-F238E27FC236}">
                <a16:creationId xmlns:a16="http://schemas.microsoft.com/office/drawing/2014/main" id="{64FA89A3-2AC4-4F86-AC91-8D77C1F7A338}"/>
              </a:ext>
            </a:extLst>
          </p:cNvPr>
          <p:cNvSpPr/>
          <p:nvPr/>
        </p:nvSpPr>
        <p:spPr>
          <a:xfrm>
            <a:off x="5079999" y="4659722"/>
            <a:ext cx="2032000" cy="1835842"/>
          </a:xfrm>
          <a:prstGeom prst="mathPlus">
            <a:avLst>
              <a:gd name="adj1" fmla="val 113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43351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7999D014-DB2F-4333-AD6A-84184D849BB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270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6A6F9E9-BF3F-4E8B-A23A-FE6EBCE1278D}"/>
              </a:ext>
            </a:extLst>
          </p:cNvPr>
          <p:cNvSpPr/>
          <p:nvPr/>
        </p:nvSpPr>
        <p:spPr>
          <a:xfrm>
            <a:off x="0" y="-23172"/>
            <a:ext cx="12192000" cy="6881172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80000"/>
                </a:schemeClr>
              </a:gs>
              <a:gs pos="75500">
                <a:schemeClr val="accent4">
                  <a:alpha val="80000"/>
                </a:schemeClr>
              </a:gs>
              <a:gs pos="51000">
                <a:schemeClr val="accent5">
                  <a:alpha val="80000"/>
                </a:schemeClr>
              </a:gs>
              <a:gs pos="25000">
                <a:schemeClr val="accent3">
                  <a:lumMod val="97000"/>
                  <a:lumOff val="3000"/>
                  <a:alpha val="80000"/>
                </a:schemeClr>
              </a:gs>
              <a:gs pos="100000">
                <a:schemeClr val="accent2">
                  <a:alpha val="8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6F03CF-42D8-4A05-98CB-714E270C48BB}"/>
              </a:ext>
            </a:extLst>
          </p:cNvPr>
          <p:cNvSpPr txBox="1"/>
          <p:nvPr/>
        </p:nvSpPr>
        <p:spPr>
          <a:xfrm>
            <a:off x="9811098" y="6588607"/>
            <a:ext cx="23903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ⓒSaebyeol Yu.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Saebyeol’s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PowerPoint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99DD41-25E7-4C7A-8D9D-B5C008D2A4DF}"/>
              </a:ext>
            </a:extLst>
          </p:cNvPr>
          <p:cNvSpPr txBox="1"/>
          <p:nvPr/>
        </p:nvSpPr>
        <p:spPr>
          <a:xfrm>
            <a:off x="907264" y="386804"/>
            <a:ext cx="19591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5400" b="0" i="0" u="none" strike="noStrike" kern="1200" cap="none" spc="-300" normalizeH="0" baseline="0" noProof="0" dirty="0">
                <a:ln>
                  <a:noFill/>
                </a:ln>
                <a:solidFill>
                  <a:prstClr val="white">
                    <a:lumMod val="65000"/>
                    <a:alpha val="48000"/>
                  </a:prstClr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필요성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CE611B-E53F-4D5F-BE07-C7BF49135EF9}"/>
              </a:ext>
            </a:extLst>
          </p:cNvPr>
          <p:cNvSpPr txBox="1"/>
          <p:nvPr/>
        </p:nvSpPr>
        <p:spPr>
          <a:xfrm>
            <a:off x="764389" y="272504"/>
            <a:ext cx="19591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5400" b="0" i="0" u="none" strike="noStrike" kern="1200" cap="none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필요성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A825001-2D23-4993-BCA2-F09770440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7536" y="386804"/>
            <a:ext cx="4313445" cy="3121572"/>
          </a:xfrm>
          <a:prstGeom prst="roundRect">
            <a:avLst>
              <a:gd name="adj" fmla="val 13311"/>
            </a:avLst>
          </a:prstGeom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9A7146A-C50E-4807-A9EB-3EE9A1AFEF25}"/>
              </a:ext>
            </a:extLst>
          </p:cNvPr>
          <p:cNvSpPr/>
          <p:nvPr/>
        </p:nvSpPr>
        <p:spPr>
          <a:xfrm>
            <a:off x="1062037" y="1424434"/>
            <a:ext cx="10067925" cy="4862612"/>
          </a:xfrm>
          <a:prstGeom prst="roundRect">
            <a:avLst>
              <a:gd name="adj" fmla="val 7404"/>
            </a:avLst>
          </a:prstGeom>
          <a:solidFill>
            <a:schemeClr val="bg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Alchera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는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'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스노우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’ APP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에 얼굴 인식 기술로 메이크업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, 3D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스티커 등의 기능을 제공하고 있다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이는 눈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,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코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,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입 등의 주요 랜드마크가 모두 인식되지 않으면 스티커나 메이크업이 적용되지 않지만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,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 랜드마크 중 한 부위만 가려진 경우에는 인식되지 않아야 하는 가려진 부분까지 그대로 기능이 적용된다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코로나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19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로 마스크를 착용한 촬영이 증가하는데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,  </a:t>
            </a:r>
            <a:r>
              <a:rPr lang="ko-KR" altLang="en-US" sz="2000" dirty="0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 기술은 마스크 위에 립 메이크업이 그대로 남는다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설정으로 입술 색조를 제거 할 수 있지만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마스크를 착용하지 않거나 다시 쓸 때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,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매번 기능을 다시 설정해야 해서 불편함이 야기된다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-&gt;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얼굴의 눈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, 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코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, 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입처럼 마스크 또한 인식 필요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564147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9BE7DE-BE2F-44B0-8E6C-FD8E06625459}"/>
              </a:ext>
            </a:extLst>
          </p:cNvPr>
          <p:cNvSpPr txBox="1"/>
          <p:nvPr/>
        </p:nvSpPr>
        <p:spPr>
          <a:xfrm>
            <a:off x="699774" y="3986686"/>
            <a:ext cx="27686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1" lang="ko-KR" altLang="en-US" dirty="0">
                <a:solidFill>
                  <a:prstClr val="black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개발환경</a:t>
            </a:r>
            <a:endParaRPr kumimoji="1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Python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과 </a:t>
            </a:r>
            <a:r>
              <a:rPr kumimoji="1" lang="en-US" altLang="ko-KR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pytorch</a:t>
            </a:r>
            <a:endParaRPr kumimoji="1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1" lang="en-US" altLang="ko-KR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Dlib</a:t>
            </a: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라이브러리 사용 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HOG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특성 사용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마스크 인식 기술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0B75D-981F-4795-880D-33E07D6C9AD1}"/>
              </a:ext>
            </a:extLst>
          </p:cNvPr>
          <p:cNvSpPr txBox="1"/>
          <p:nvPr/>
        </p:nvSpPr>
        <p:spPr>
          <a:xfrm>
            <a:off x="694048" y="2213051"/>
            <a:ext cx="3082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기본기술과 원리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9F22E27-8D54-4F13-9640-02B64A1353ED}"/>
              </a:ext>
            </a:extLst>
          </p:cNvPr>
          <p:cNvCxnSpPr>
            <a:cxnSpLocks/>
          </p:cNvCxnSpPr>
          <p:nvPr/>
        </p:nvCxnSpPr>
        <p:spPr>
          <a:xfrm>
            <a:off x="748847" y="1962779"/>
            <a:ext cx="1488558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B5D73E24-9A91-4846-A6CE-481B064E6A9E}"/>
              </a:ext>
            </a:extLst>
          </p:cNvPr>
          <p:cNvCxnSpPr/>
          <p:nvPr/>
        </p:nvCxnSpPr>
        <p:spPr>
          <a:xfrm>
            <a:off x="609600" y="1168400"/>
            <a:ext cx="11582400" cy="0"/>
          </a:xfrm>
          <a:prstGeom prst="line">
            <a:avLst/>
          </a:prstGeom>
          <a:ln>
            <a:solidFill>
              <a:srgbClr val="1F55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14013C1-0D01-405B-BB1F-6F94AAA869B3}"/>
              </a:ext>
            </a:extLst>
          </p:cNvPr>
          <p:cNvSpPr txBox="1"/>
          <p:nvPr/>
        </p:nvSpPr>
        <p:spPr>
          <a:xfrm>
            <a:off x="609600" y="368012"/>
            <a:ext cx="3670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기술 개발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A1F40F-632D-464C-A38F-E4A886FD0E20}"/>
              </a:ext>
            </a:extLst>
          </p:cNvPr>
          <p:cNvSpPr txBox="1"/>
          <p:nvPr/>
        </p:nvSpPr>
        <p:spPr>
          <a:xfrm>
            <a:off x="282266" y="213955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 Light"/>
                <a:cs typeface="+mn-cs"/>
              </a:rPr>
              <a:t>5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나눔스퀘어 Light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F926FC-39FE-4AFF-8984-8A6DA042585F}"/>
              </a:ext>
            </a:extLst>
          </p:cNvPr>
          <p:cNvSpPr txBox="1"/>
          <p:nvPr/>
        </p:nvSpPr>
        <p:spPr>
          <a:xfrm>
            <a:off x="3602830" y="1840876"/>
            <a:ext cx="814149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altLang="ko-KR" sz="1800" b="0" i="0" u="none" strike="noStrike" baseline="0" dirty="0">
              <a:latin typeface="T3Font_40"/>
            </a:endParaRPr>
          </a:p>
          <a:p>
            <a:pPr algn="l"/>
            <a:endParaRPr lang="en-US" altLang="ko-KR" dirty="0">
              <a:latin typeface="T3Font_40"/>
            </a:endParaRPr>
          </a:p>
          <a:p>
            <a:pPr algn="l"/>
            <a:endParaRPr lang="en-US" altLang="ko-KR" sz="1800" b="0" i="0" u="none" strike="noStrike" baseline="0" dirty="0">
              <a:latin typeface="T3Font_40"/>
            </a:endParaRPr>
          </a:p>
          <a:p>
            <a:pPr algn="l"/>
            <a:endParaRPr lang="en-US" altLang="ko-KR" dirty="0">
              <a:latin typeface="T3Font_40"/>
            </a:endParaRPr>
          </a:p>
          <a:p>
            <a:pPr algn="l"/>
            <a:r>
              <a:rPr lang="ko-KR" altLang="en-US" sz="1800" b="0" i="0" u="none" strike="noStrike" baseline="0" dirty="0">
                <a:latin typeface="T3Font_40"/>
              </a:rPr>
              <a:t>우</a:t>
            </a:r>
            <a:r>
              <a:rPr lang="ko-KR" altLang="en-US" sz="1800" b="0" i="0" u="none" strike="noStrike" baseline="0" dirty="0">
                <a:latin typeface="T3Font_16"/>
              </a:rPr>
              <a:t>리 </a:t>
            </a:r>
            <a:r>
              <a:rPr lang="ko-KR" altLang="en-US" sz="1800" b="0" i="0" u="none" strike="noStrike" baseline="0" dirty="0">
                <a:latin typeface="T3Font_46"/>
              </a:rPr>
              <a:t>프</a:t>
            </a:r>
            <a:r>
              <a:rPr lang="ko-KR" altLang="en-US" sz="1800" b="0" i="0" u="none" strike="noStrike" baseline="0" dirty="0">
                <a:latin typeface="T3Font_36"/>
              </a:rPr>
              <a:t>로</a:t>
            </a:r>
            <a:r>
              <a:rPr lang="ko-KR" altLang="en-US" sz="1800" b="0" i="0" u="none" strike="noStrike" baseline="0" dirty="0">
                <a:latin typeface="T3Font_1"/>
              </a:rPr>
              <a:t>그</a:t>
            </a:r>
            <a:r>
              <a:rPr lang="ko-KR" altLang="en-US" sz="1800" b="0" i="0" u="none" strike="noStrike" baseline="0" dirty="0">
                <a:latin typeface="T3Font_36"/>
              </a:rPr>
              <a:t>램</a:t>
            </a:r>
            <a:r>
              <a:rPr lang="en-US" altLang="ko-KR" sz="1800" b="0" i="0" u="none" strike="noStrike" baseline="0" dirty="0">
                <a:latin typeface="Inter-Regular"/>
              </a:rPr>
              <a:t>: </a:t>
            </a:r>
            <a:r>
              <a:rPr lang="ko-KR" altLang="en-US" sz="1800" b="0" i="0" u="none" strike="noStrike" baseline="0" dirty="0">
                <a:latin typeface="T3Font_29"/>
              </a:rPr>
              <a:t>카</a:t>
            </a:r>
            <a:r>
              <a:rPr lang="ko-KR" altLang="en-US" sz="1800" b="0" i="0" u="none" strike="noStrike" baseline="0" dirty="0">
                <a:latin typeface="T3Font_16"/>
              </a:rPr>
              <a:t>메</a:t>
            </a:r>
            <a:r>
              <a:rPr lang="ko-KR" altLang="en-US" sz="1800" b="0" i="0" u="none" strike="noStrike" baseline="0" dirty="0">
                <a:latin typeface="T3Font_36"/>
              </a:rPr>
              <a:t>라</a:t>
            </a:r>
            <a:r>
              <a:rPr lang="ko-KR" altLang="en-US" sz="1800" b="0" i="0" u="none" strike="noStrike" baseline="0" dirty="0">
                <a:latin typeface="T3Font_12"/>
              </a:rPr>
              <a:t>에</a:t>
            </a:r>
            <a:r>
              <a:rPr lang="ko-KR" altLang="en-US" sz="1800" b="0" i="0" u="none" strike="noStrike" baseline="0" dirty="0">
                <a:latin typeface="T3Font_5"/>
              </a:rPr>
              <a:t>서 </a:t>
            </a:r>
            <a:r>
              <a:rPr lang="ko-KR" altLang="en-US" sz="1800" b="0" i="0" u="none" strike="noStrike" baseline="0" dirty="0">
                <a:latin typeface="T3Font_14"/>
              </a:rPr>
              <a:t>실시</a:t>
            </a:r>
            <a:r>
              <a:rPr lang="ko-KR" altLang="en-US" sz="1800" b="0" i="0" u="none" strike="noStrike" baseline="0" dirty="0">
                <a:latin typeface="T3Font_27"/>
              </a:rPr>
              <a:t>간</a:t>
            </a:r>
            <a:r>
              <a:rPr lang="ko-KR" altLang="en-US" sz="1800" b="0" i="0" u="none" strike="noStrike" baseline="0" dirty="0">
                <a:latin typeface="T3Font_40"/>
              </a:rPr>
              <a:t>으</a:t>
            </a:r>
            <a:r>
              <a:rPr lang="ko-KR" altLang="en-US" sz="1800" b="0" i="0" u="none" strike="noStrike" baseline="0" dirty="0">
                <a:latin typeface="T3Font_36"/>
              </a:rPr>
              <a:t>로 </a:t>
            </a:r>
            <a:r>
              <a:rPr lang="ko-KR" altLang="en-US" sz="1800" b="0" i="0" u="none" strike="noStrike" baseline="0" dirty="0">
                <a:latin typeface="T3Font_12"/>
              </a:rPr>
              <a:t>얼</a:t>
            </a:r>
            <a:r>
              <a:rPr lang="ko-KR" altLang="en-US" sz="1800" b="0" i="0" u="none" strike="noStrike" baseline="0" dirty="0">
                <a:latin typeface="T3Font_13"/>
              </a:rPr>
              <a:t>굴 </a:t>
            </a:r>
            <a:r>
              <a:rPr lang="ko-KR" altLang="en-US" sz="1800" b="0" i="0" u="none" strike="noStrike" baseline="0" dirty="0">
                <a:latin typeface="T3Font_47"/>
              </a:rPr>
              <a:t>찾</a:t>
            </a:r>
            <a:r>
              <a:rPr lang="ko-KR" altLang="en-US" sz="1800" b="0" i="0" u="none" strike="noStrike" baseline="0" dirty="0">
                <a:latin typeface="T3Font_1"/>
              </a:rPr>
              <a:t>기 </a:t>
            </a:r>
            <a:r>
              <a:rPr lang="en-US" altLang="ko-KR" sz="1800" b="0" i="0" u="none" strike="noStrike" baseline="0" dirty="0">
                <a:latin typeface="Inter-Regular"/>
              </a:rPr>
              <a:t>+ </a:t>
            </a:r>
            <a:r>
              <a:rPr lang="ko-KR" altLang="en-US" sz="1800" b="0" i="0" u="none" strike="noStrike" baseline="0" dirty="0">
                <a:latin typeface="T3Font_16"/>
              </a:rPr>
              <a:t>메</a:t>
            </a:r>
            <a:r>
              <a:rPr lang="ko-KR" altLang="en-US" sz="1800" b="0" i="0" u="none" strike="noStrike" baseline="0" dirty="0">
                <a:latin typeface="T3Font_0"/>
              </a:rPr>
              <a:t>이</a:t>
            </a:r>
            <a:r>
              <a:rPr lang="ko-KR" altLang="en-US" sz="1800" b="0" i="0" u="none" strike="noStrike" baseline="0" dirty="0">
                <a:latin typeface="T3Font_17"/>
              </a:rPr>
              <a:t>크</a:t>
            </a:r>
            <a:r>
              <a:rPr lang="ko-KR" altLang="en-US" sz="1800" b="0" i="0" u="none" strike="noStrike" baseline="0" dirty="0">
                <a:latin typeface="T3Font_12"/>
              </a:rPr>
              <a:t>업 </a:t>
            </a:r>
            <a:r>
              <a:rPr lang="ko-KR" altLang="en-US" sz="1800" b="0" i="0" u="none" strike="noStrike" baseline="0" dirty="0">
                <a:latin typeface="T3Font_1"/>
              </a:rPr>
              <a:t>기</a:t>
            </a:r>
            <a:r>
              <a:rPr lang="ko-KR" altLang="en-US" sz="1800" b="0" i="0" u="none" strike="noStrike" baseline="0" dirty="0">
                <a:latin typeface="T3Font_15"/>
              </a:rPr>
              <a:t>술</a:t>
            </a:r>
          </a:p>
          <a:p>
            <a:pPr algn="l"/>
            <a:r>
              <a:rPr lang="ko-KR" altLang="en-US" sz="1800" b="0" i="0" u="none" strike="noStrike" baseline="0" dirty="0">
                <a:latin typeface="T3Font_16"/>
              </a:rPr>
              <a:t>마</a:t>
            </a:r>
            <a:r>
              <a:rPr lang="ko-KR" altLang="en-US" sz="1800" b="0" i="0" u="none" strike="noStrike" baseline="0" dirty="0">
                <a:latin typeface="T3Font_14"/>
              </a:rPr>
              <a:t>스</a:t>
            </a:r>
            <a:r>
              <a:rPr lang="ko-KR" altLang="en-US" sz="1800" b="0" i="0" u="none" strike="noStrike" baseline="0" dirty="0">
                <a:latin typeface="T3Font_17"/>
              </a:rPr>
              <a:t>크 </a:t>
            </a:r>
            <a:r>
              <a:rPr lang="ko-KR" altLang="en-US" sz="1800" b="0" i="0" u="none" strike="noStrike" baseline="0" dirty="0">
                <a:latin typeface="T3Font_14"/>
              </a:rPr>
              <a:t>식</a:t>
            </a:r>
            <a:r>
              <a:rPr lang="ko-KR" altLang="en-US" sz="1800" b="0" i="0" u="none" strike="noStrike" baseline="0" dirty="0">
                <a:latin typeface="T3Font_26"/>
              </a:rPr>
              <a:t>별 </a:t>
            </a:r>
            <a:r>
              <a:rPr lang="ko-KR" altLang="en-US" sz="1800" b="0" i="0" u="none" strike="noStrike" baseline="0" dirty="0">
                <a:latin typeface="T3Font_1"/>
              </a:rPr>
              <a:t>기</a:t>
            </a:r>
            <a:r>
              <a:rPr lang="ko-KR" altLang="en-US" sz="1800" b="0" i="0" u="none" strike="noStrike" baseline="0" dirty="0">
                <a:latin typeface="T3Font_19"/>
              </a:rPr>
              <a:t>능 </a:t>
            </a:r>
            <a:r>
              <a:rPr lang="ko-KR" altLang="en-US" sz="1800" b="0" i="0" u="none" strike="noStrike" baseline="0" dirty="0">
                <a:latin typeface="T3Font_29"/>
              </a:rPr>
              <a:t>코</a:t>
            </a:r>
            <a:r>
              <a:rPr lang="ko-KR" altLang="en-US" sz="1800" b="0" i="0" u="none" strike="noStrike" baseline="0" dirty="0">
                <a:latin typeface="T3Font_30"/>
              </a:rPr>
              <a:t>드</a:t>
            </a:r>
            <a:r>
              <a:rPr lang="ko-KR" altLang="en-US" sz="1800" b="0" i="0" u="none" strike="noStrike" baseline="0" dirty="0">
                <a:latin typeface="T3Font_27"/>
              </a:rPr>
              <a:t>가 </a:t>
            </a:r>
            <a:r>
              <a:rPr lang="ko-KR" altLang="en-US" sz="1800" b="0" i="0" u="none" strike="noStrike" baseline="0" dirty="0">
                <a:latin typeface="T3Font_0"/>
              </a:rPr>
              <a:t>있</a:t>
            </a:r>
            <a:r>
              <a:rPr lang="ko-KR" altLang="en-US" sz="1800" b="0" i="0" u="none" strike="noStrike" baseline="0" dirty="0">
                <a:latin typeface="T3Font_40"/>
              </a:rPr>
              <a:t>으</a:t>
            </a:r>
            <a:r>
              <a:rPr lang="ko-KR" altLang="en-US" sz="1800" b="0" i="0" u="none" strike="noStrike" baseline="0" dirty="0">
                <a:latin typeface="T3Font_48"/>
              </a:rPr>
              <a:t>면 </a:t>
            </a:r>
            <a:r>
              <a:rPr lang="ko-KR" altLang="en-US" sz="1800" b="0" i="0" u="none" strike="noStrike" baseline="0" dirty="0">
                <a:latin typeface="T3Font_4"/>
              </a:rPr>
              <a:t>좋</a:t>
            </a:r>
            <a:r>
              <a:rPr lang="ko-KR" altLang="en-US" sz="1800" b="0" i="0" u="none" strike="noStrike" baseline="0" dirty="0">
                <a:latin typeface="T3Font_13"/>
              </a:rPr>
              <a:t>겠</a:t>
            </a:r>
            <a:r>
              <a:rPr lang="ko-KR" altLang="en-US" sz="1800" b="0" i="0" u="none" strike="noStrike" baseline="0" dirty="0">
                <a:latin typeface="T3Font_19"/>
              </a:rPr>
              <a:t>다</a:t>
            </a:r>
            <a:r>
              <a:rPr lang="en-US" altLang="ko-KR" sz="1800" b="0" i="0" u="none" strike="noStrike" baseline="0" dirty="0">
                <a:latin typeface="Inter-Regular"/>
              </a:rPr>
              <a:t>.</a:t>
            </a:r>
          </a:p>
          <a:p>
            <a:pPr algn="l"/>
            <a:r>
              <a:rPr lang="ko-KR" altLang="en-US" sz="1800" b="0" i="0" u="none" strike="noStrike" baseline="0" dirty="0">
                <a:latin typeface="T3Font_19"/>
              </a:rPr>
              <a:t>대</a:t>
            </a:r>
            <a:r>
              <a:rPr lang="ko-KR" altLang="en-US" sz="1800" b="0" i="0" u="none" strike="noStrike" baseline="0" dirty="0">
                <a:latin typeface="T3Font_2"/>
              </a:rPr>
              <a:t>체</a:t>
            </a:r>
            <a:r>
              <a:rPr lang="ko-KR" altLang="en-US" sz="1800" b="0" i="0" u="none" strike="noStrike" baseline="0" dirty="0">
                <a:latin typeface="T3Font_36"/>
              </a:rPr>
              <a:t>로 </a:t>
            </a:r>
            <a:r>
              <a:rPr lang="ko-KR" altLang="en-US" sz="1800" b="0" i="0" u="none" strike="noStrike" baseline="0" dirty="0">
                <a:latin typeface="T3Font_5"/>
              </a:rPr>
              <a:t>사</a:t>
            </a:r>
            <a:r>
              <a:rPr lang="ko-KR" altLang="en-US" sz="1800" b="0" i="0" u="none" strike="noStrike" baseline="0" dirty="0">
                <a:latin typeface="T3Font_40"/>
              </a:rPr>
              <a:t>용</a:t>
            </a:r>
            <a:r>
              <a:rPr lang="ko-KR" altLang="en-US" sz="1800" b="0" i="0" u="none" strike="noStrike" baseline="0" dirty="0">
                <a:latin typeface="T3Font_38"/>
              </a:rPr>
              <a:t>되</a:t>
            </a:r>
            <a:r>
              <a:rPr lang="ko-KR" altLang="en-US" sz="1800" b="0" i="0" u="none" strike="noStrike" baseline="0" dirty="0">
                <a:latin typeface="T3Font_19"/>
              </a:rPr>
              <a:t>는 </a:t>
            </a:r>
            <a:r>
              <a:rPr lang="ko-KR" altLang="en-US" sz="1800" b="0" i="0" u="none" strike="noStrike" baseline="0" dirty="0">
                <a:latin typeface="T3Font_36"/>
              </a:rPr>
              <a:t>라</a:t>
            </a:r>
            <a:r>
              <a:rPr lang="ko-KR" altLang="en-US" sz="1800" b="0" i="0" u="none" strike="noStrike" baseline="0" dirty="0">
                <a:latin typeface="T3Font_0"/>
              </a:rPr>
              <a:t>이</a:t>
            </a:r>
            <a:r>
              <a:rPr lang="ko-KR" altLang="en-US" sz="1800" b="0" i="0" u="none" strike="noStrike" baseline="0" dirty="0">
                <a:latin typeface="T3Font_32"/>
              </a:rPr>
              <a:t>브</a:t>
            </a:r>
            <a:r>
              <a:rPr lang="ko-KR" altLang="en-US" sz="1800" b="0" i="0" u="none" strike="noStrike" baseline="0" dirty="0">
                <a:latin typeface="T3Font_36"/>
              </a:rPr>
              <a:t>러</a:t>
            </a:r>
            <a:r>
              <a:rPr lang="ko-KR" altLang="en-US" sz="1800" b="0" i="0" u="none" strike="noStrike" baseline="0" dirty="0">
                <a:latin typeface="T3Font_16"/>
              </a:rPr>
              <a:t>리</a:t>
            </a:r>
            <a:r>
              <a:rPr lang="en-US" altLang="ko-KR" sz="1800" b="0" i="0" u="none" strike="noStrike" baseline="0" dirty="0">
                <a:latin typeface="Inter-Regular"/>
              </a:rPr>
              <a:t>: </a:t>
            </a:r>
            <a:r>
              <a:rPr lang="en-US" altLang="ko-KR" sz="1800" b="0" i="0" u="none" strike="noStrike" baseline="0" dirty="0" err="1">
                <a:latin typeface="Inter-Regular"/>
              </a:rPr>
              <a:t>dlib</a:t>
            </a:r>
            <a:endParaRPr lang="en-US" altLang="ko-KR" sz="1800" b="0" i="0" u="none" strike="noStrike" baseline="0" dirty="0">
              <a:latin typeface="Inter-Regular"/>
            </a:endParaRPr>
          </a:p>
          <a:p>
            <a:pPr algn="l"/>
            <a:r>
              <a:rPr lang="en-US" altLang="ko-KR" dirty="0" err="1"/>
              <a:t>dlib</a:t>
            </a:r>
            <a:r>
              <a:rPr lang="ko-KR" altLang="en-US" dirty="0"/>
              <a:t>에서 사용하는 얼굴인식 기술</a:t>
            </a:r>
            <a:r>
              <a:rPr lang="en-US" altLang="ko-KR" dirty="0"/>
              <a:t>: Histogram of Oriented Gradients (HOG)</a:t>
            </a:r>
          </a:p>
          <a:p>
            <a:pPr algn="l"/>
            <a:endParaRPr lang="en-US" altLang="ko-KR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l"/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적용사항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/>
              <a:t>우리는 마스크를 쓴 얼굴에 대해 인식할 수 있어야 함</a:t>
            </a:r>
            <a:r>
              <a:rPr lang="en-US" altLang="ko-KR" dirty="0"/>
              <a:t>.</a:t>
            </a:r>
            <a:endParaRPr lang="ko-KR" alt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/>
              <a:t>관련 모델을 탐색 완료</a:t>
            </a:r>
            <a:r>
              <a:rPr lang="en-US" altLang="ko-KR" dirty="0"/>
              <a:t>.</a:t>
            </a:r>
            <a:endParaRPr lang="ko-KR" alt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dirty="0"/>
              <a:t>찾은 모델에 대해 얼굴은 인식시키고</a:t>
            </a:r>
            <a:r>
              <a:rPr lang="en-US" altLang="ko-KR" dirty="0"/>
              <a:t>, makeup</a:t>
            </a:r>
            <a:r>
              <a:rPr lang="ko-KR" altLang="en-US" dirty="0"/>
              <a:t>시키는 부분에 대해 점을 다시 찍을 계획이다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9062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Coral_2019">
      <a:dk1>
        <a:sysClr val="windowText" lastClr="000000"/>
      </a:dk1>
      <a:lt1>
        <a:sysClr val="window" lastClr="FFFFFF"/>
      </a:lt1>
      <a:dk2>
        <a:srgbClr val="D0CECE"/>
      </a:dk2>
      <a:lt2>
        <a:srgbClr val="FFFFFF"/>
      </a:lt2>
      <a:accent1>
        <a:srgbClr val="F86F6C"/>
      </a:accent1>
      <a:accent2>
        <a:srgbClr val="E9D3C6"/>
      </a:accent2>
      <a:accent3>
        <a:srgbClr val="EAA65F"/>
      </a:accent3>
      <a:accent4>
        <a:srgbClr val="BBAB94"/>
      </a:accent4>
      <a:accent5>
        <a:srgbClr val="BEDAE5"/>
      </a:accent5>
      <a:accent6>
        <a:srgbClr val="688084"/>
      </a:accent6>
      <a:hlink>
        <a:srgbClr val="44546A"/>
      </a:hlink>
      <a:folHlink>
        <a:srgbClr val="44546A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테마">
  <a:themeElements>
    <a:clrScheme name="bbb">
      <a:dk1>
        <a:sysClr val="windowText" lastClr="000000"/>
      </a:dk1>
      <a:lt1>
        <a:sysClr val="window" lastClr="FFFFFF"/>
      </a:lt1>
      <a:dk2>
        <a:srgbClr val="7F7F7F"/>
      </a:dk2>
      <a:lt2>
        <a:srgbClr val="E7E6E6"/>
      </a:lt2>
      <a:accent1>
        <a:srgbClr val="425059"/>
      </a:accent1>
      <a:accent2>
        <a:srgbClr val="C7905A"/>
      </a:accent2>
      <a:accent3>
        <a:srgbClr val="F3DFBA"/>
      </a:accent3>
      <a:accent4>
        <a:srgbClr val="F0CAB6"/>
      </a:accent4>
      <a:accent5>
        <a:srgbClr val="F08820"/>
      </a:accent5>
      <a:accent6>
        <a:srgbClr val="867A6C"/>
      </a:accent6>
      <a:hlink>
        <a:srgbClr val="3F3F3F"/>
      </a:hlink>
      <a:folHlink>
        <a:srgbClr val="3F3F3F"/>
      </a:folHlink>
    </a:clrScheme>
    <a:fontScheme name="200525">
      <a:majorFont>
        <a:latin typeface="Arial Black"/>
        <a:ea typeface="나눔스퀘어 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t065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ED636D"/>
      </a:accent1>
      <a:accent2>
        <a:srgbClr val="FA7D87"/>
      </a:accent2>
      <a:accent3>
        <a:srgbClr val="F8BAA1"/>
      </a:accent3>
      <a:accent4>
        <a:srgbClr val="1097D0"/>
      </a:accent4>
      <a:accent5>
        <a:srgbClr val="016A96"/>
      </a:accent5>
      <a:accent6>
        <a:srgbClr val="898F8D"/>
      </a:accent6>
      <a:hlink>
        <a:srgbClr val="757070"/>
      </a:hlink>
      <a:folHlink>
        <a:srgbClr val="757070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>
            <a:alpha val="7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Office 테마">
  <a:themeElements>
    <a:clrScheme name="200629">
      <a:dk1>
        <a:sysClr val="windowText" lastClr="000000"/>
      </a:dk1>
      <a:lt1>
        <a:sysClr val="window" lastClr="FFFFFF"/>
      </a:lt1>
      <a:dk2>
        <a:srgbClr val="A5A5A5"/>
      </a:dk2>
      <a:lt2>
        <a:srgbClr val="E7E6E6"/>
      </a:lt2>
      <a:accent1>
        <a:srgbClr val="01629B"/>
      </a:accent1>
      <a:accent2>
        <a:srgbClr val="F86238"/>
      </a:accent2>
      <a:accent3>
        <a:srgbClr val="0094AE"/>
      </a:accent3>
      <a:accent4>
        <a:srgbClr val="FD8766"/>
      </a:accent4>
      <a:accent5>
        <a:srgbClr val="CEB6A4"/>
      </a:accent5>
      <a:accent6>
        <a:srgbClr val="75ADBE"/>
      </a:accent6>
      <a:hlink>
        <a:srgbClr val="3F3F3F"/>
      </a:hlink>
      <a:folHlink>
        <a:srgbClr val="3F3F3F"/>
      </a:folHlink>
    </a:clrScheme>
    <a:fontScheme name="Arial_나눔스퀘어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2239</Words>
  <Application>Microsoft Office PowerPoint</Application>
  <PresentationFormat>와이드스크린</PresentationFormat>
  <Paragraphs>330</Paragraphs>
  <Slides>14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37</vt:i4>
      </vt:variant>
      <vt:variant>
        <vt:lpstr>테마</vt:lpstr>
      </vt:variant>
      <vt:variant>
        <vt:i4>5</vt:i4>
      </vt:variant>
      <vt:variant>
        <vt:lpstr>슬라이드 제목</vt:lpstr>
      </vt:variant>
      <vt:variant>
        <vt:i4>14</vt:i4>
      </vt:variant>
    </vt:vector>
  </HeadingPairs>
  <TitlesOfParts>
    <vt:vector size="56" baseType="lpstr">
      <vt:lpstr>T3Font_47</vt:lpstr>
      <vt:lpstr>T3Font_12</vt:lpstr>
      <vt:lpstr>T3Font_2</vt:lpstr>
      <vt:lpstr>T3Font_46</vt:lpstr>
      <vt:lpstr>T3Font_17</vt:lpstr>
      <vt:lpstr>T3Font_14</vt:lpstr>
      <vt:lpstr>T3Font_32</vt:lpstr>
      <vt:lpstr>T3Font_1</vt:lpstr>
      <vt:lpstr>T3Font_26</vt:lpstr>
      <vt:lpstr>Arial</vt:lpstr>
      <vt:lpstr>나눔스퀘어 Bold</vt:lpstr>
      <vt:lpstr>T3Font_30</vt:lpstr>
      <vt:lpstr>나눔스퀘어_ac</vt:lpstr>
      <vt:lpstr>Arial Black</vt:lpstr>
      <vt:lpstr>T3Font_13</vt:lpstr>
      <vt:lpstr>T3Font_29</vt:lpstr>
      <vt:lpstr>T3Font_4</vt:lpstr>
      <vt:lpstr>T3Font_16</vt:lpstr>
      <vt:lpstr>맑은 고딕</vt:lpstr>
      <vt:lpstr>T3Font_0</vt:lpstr>
      <vt:lpstr>T3Font_5</vt:lpstr>
      <vt:lpstr>T3Font_38</vt:lpstr>
      <vt:lpstr>T3Font_36</vt:lpstr>
      <vt:lpstr>맑은.</vt:lpstr>
      <vt:lpstr>T3Font_15</vt:lpstr>
      <vt:lpstr>나눔스퀘어_ac ExtraBold</vt:lpstr>
      <vt:lpstr>Inter-Regular</vt:lpstr>
      <vt:lpstr>나눔스퀘어라운드 Regular</vt:lpstr>
      <vt:lpstr>나눔스퀘어 Light</vt:lpstr>
      <vt:lpstr>T3Font_19</vt:lpstr>
      <vt:lpstr>T3Font_27</vt:lpstr>
      <vt:lpstr>나눔스퀘어</vt:lpstr>
      <vt:lpstr>나눔스퀘어 ExtraBold</vt:lpstr>
      <vt:lpstr>T3Font_48</vt:lpstr>
      <vt:lpstr>Wingdings</vt:lpstr>
      <vt:lpstr>T3Font_40</vt:lpstr>
      <vt:lpstr>나눔스퀘어_ac Bold</vt:lpstr>
      <vt:lpstr>Office 테마</vt:lpstr>
      <vt:lpstr>Office テーマ</vt:lpstr>
      <vt:lpstr>1_Office 테마</vt:lpstr>
      <vt:lpstr>Office Theme</vt:lpstr>
      <vt:lpstr>2_Office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뷰티인 마스크</dc:title>
  <dc:creator>Seo JeongYoun</dc:creator>
  <cp:lastModifiedBy>Seo JeongYoun</cp:lastModifiedBy>
  <cp:revision>43</cp:revision>
  <dcterms:created xsi:type="dcterms:W3CDTF">2021-04-16T15:31:54Z</dcterms:created>
  <dcterms:modified xsi:type="dcterms:W3CDTF">2021-04-18T07:22:15Z</dcterms:modified>
</cp:coreProperties>
</file>

<file path=docProps/thumbnail.jpeg>
</file>